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1326" r:id="rId2"/>
    <p:sldId id="2145706117" r:id="rId3"/>
    <p:sldId id="2145706108" r:id="rId4"/>
    <p:sldId id="2145706123" r:id="rId5"/>
    <p:sldId id="2145706109" r:id="rId6"/>
    <p:sldId id="3608" r:id="rId7"/>
    <p:sldId id="3563" r:id="rId8"/>
    <p:sldId id="8776" r:id="rId9"/>
    <p:sldId id="2142532124" r:id="rId10"/>
    <p:sldId id="2145706116" r:id="rId11"/>
    <p:sldId id="2145706110" r:id="rId12"/>
    <p:sldId id="2145706115" r:id="rId13"/>
    <p:sldId id="2145706119" r:id="rId14"/>
    <p:sldId id="2145706104" r:id="rId15"/>
    <p:sldId id="2145706121" r:id="rId16"/>
    <p:sldId id="3578" r:id="rId17"/>
    <p:sldId id="2145706124" r:id="rId18"/>
    <p:sldId id="2145706126" r:id="rId19"/>
    <p:sldId id="2145706118" r:id="rId20"/>
    <p:sldId id="3539" r:id="rId21"/>
    <p:sldId id="3544" r:id="rId22"/>
    <p:sldId id="2145706127" r:id="rId23"/>
    <p:sldId id="2145706122" r:id="rId24"/>
    <p:sldId id="3594" r:id="rId25"/>
    <p:sldId id="3602" r:id="rId26"/>
    <p:sldId id="1375" r:id="rId27"/>
    <p:sldId id="1314" r:id="rId28"/>
    <p:sldId id="3606" r:id="rId29"/>
    <p:sldId id="257" r:id="rId30"/>
    <p:sldId id="2145706106" r:id="rId31"/>
    <p:sldId id="3591" r:id="rId32"/>
    <p:sldId id="3593" r:id="rId33"/>
    <p:sldId id="8775" r:id="rId34"/>
    <p:sldId id="2142532142" r:id="rId35"/>
    <p:sldId id="2142532141" r:id="rId36"/>
    <p:sldId id="3552" r:id="rId37"/>
    <p:sldId id="3566" r:id="rId38"/>
    <p:sldId id="258" r:id="rId39"/>
    <p:sldId id="2145706120" r:id="rId40"/>
    <p:sldId id="352" r:id="rId41"/>
    <p:sldId id="2145706105" r:id="rId42"/>
    <p:sldId id="3599" r:id="rId43"/>
    <p:sldId id="3583" r:id="rId44"/>
    <p:sldId id="3601" r:id="rId45"/>
    <p:sldId id="3611" r:id="rId46"/>
    <p:sldId id="214570610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FF5AFB-8883-47E8-85B7-9E728D387C23}" v="5" dt="2023-11-25T17:17:17.249"/>
    <p1510:client id="{A6FA9982-46A9-4DB4-8A5A-0E3100B455D5}" v="102" dt="2023-11-25T13:41:16.186"/>
  </p1510:revLst>
</p1510:revInfo>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9474" autoAdjust="0"/>
  </p:normalViewPr>
  <p:slideViewPr>
    <p:cSldViewPr snapToGrid="0">
      <p:cViewPr varScale="1">
        <p:scale>
          <a:sx n="77" d="100"/>
          <a:sy n="77" d="100"/>
        </p:scale>
        <p:origin x="95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F5F297-27E4-4F5C-BCCD-54B755CD666C}" type="doc">
      <dgm:prSet loTypeId="urn:microsoft.com/office/officeart/2005/8/layout/pList2" loCatId="list" qsTypeId="urn:microsoft.com/office/officeart/2005/8/quickstyle/simple1" qsCatId="simple" csTypeId="urn:microsoft.com/office/officeart/2005/8/colors/accent0_3" csCatId="mainScheme" phldr="1"/>
      <dgm:spPr/>
    </dgm:pt>
    <dgm:pt modelId="{6FF0EDEB-5383-460A-AB81-1394D954C5E1}">
      <dgm:prSet phldrT="[Text]" custT="1"/>
      <dgm:spPr/>
      <dgm:t>
        <a:bodyPr/>
        <a:lstStyle/>
        <a:p>
          <a:r>
            <a:rPr lang="en-CH" sz="2600"/>
            <a:t>Impact</a:t>
          </a:r>
        </a:p>
        <a:p>
          <a:r>
            <a:rPr lang="en-US" sz="1900"/>
            <a:t>Spatial</a:t>
          </a:r>
          <a:r>
            <a:rPr lang="en-CH" sz="1900"/>
            <a:t> &amp;</a:t>
          </a:r>
          <a:br>
            <a:rPr lang="en-CH" sz="1900"/>
          </a:br>
          <a:r>
            <a:rPr lang="en-US" sz="1900"/>
            <a:t>Temporal</a:t>
          </a:r>
          <a:endParaRPr lang="en-CH" sz="1900"/>
        </a:p>
        <a:p>
          <a:r>
            <a:rPr lang="en-US" sz="1900"/>
            <a:t>H</a:t>
          </a:r>
          <a:r>
            <a:rPr lang="en-CH" sz="1900" err="1"/>
            <a:t>uman</a:t>
          </a:r>
          <a:r>
            <a:rPr lang="en-CH" sz="1900"/>
            <a:t> costs  Economic costs Context</a:t>
          </a:r>
          <a:endParaRPr lang="en-US" sz="1900"/>
        </a:p>
        <a:p>
          <a:endParaRPr lang="en-US" sz="2400"/>
        </a:p>
      </dgm:t>
    </dgm:pt>
    <dgm:pt modelId="{838F3BA5-0B6C-4BA6-9681-45E3422316FB}" type="parTrans" cxnId="{DD1F91B1-9798-4022-A83E-752AF913E679}">
      <dgm:prSet/>
      <dgm:spPr/>
      <dgm:t>
        <a:bodyPr/>
        <a:lstStyle/>
        <a:p>
          <a:endParaRPr lang="en-US"/>
        </a:p>
      </dgm:t>
    </dgm:pt>
    <dgm:pt modelId="{6F2FB929-5B54-462F-8E71-904FA944753D}" type="sibTrans" cxnId="{DD1F91B1-9798-4022-A83E-752AF913E679}">
      <dgm:prSet/>
      <dgm:spPr/>
      <dgm:t>
        <a:bodyPr/>
        <a:lstStyle/>
        <a:p>
          <a:endParaRPr lang="en-US"/>
        </a:p>
      </dgm:t>
    </dgm:pt>
    <dgm:pt modelId="{334C7990-8CE5-4FDB-A1E1-F3FF78EE452E}">
      <dgm:prSet phldrT="[Text]" custT="1"/>
      <dgm:spPr/>
      <dgm:t>
        <a:bodyPr/>
        <a:lstStyle/>
        <a:p>
          <a:r>
            <a:rPr lang="en-CH" sz="2600"/>
            <a:t>Attribution</a:t>
          </a:r>
        </a:p>
        <a:p>
          <a:r>
            <a:rPr lang="en-US" sz="1900"/>
            <a:t>Science-based</a:t>
          </a:r>
        </a:p>
        <a:p>
          <a:r>
            <a:rPr lang="en-US" sz="1900"/>
            <a:t>Transparent </a:t>
          </a:r>
        </a:p>
        <a:p>
          <a:endParaRPr lang="en-US" sz="2600"/>
        </a:p>
      </dgm:t>
    </dgm:pt>
    <dgm:pt modelId="{1E7747E9-9FE3-4D49-8C95-DCE780AD8517}" type="sibTrans" cxnId="{6F9ED41A-63D0-46F3-9C0A-D030F407571E}">
      <dgm:prSet/>
      <dgm:spPr/>
      <dgm:t>
        <a:bodyPr/>
        <a:lstStyle/>
        <a:p>
          <a:endParaRPr lang="en-US"/>
        </a:p>
      </dgm:t>
    </dgm:pt>
    <dgm:pt modelId="{DBA1C6F9-A582-4EA3-A151-67F5DAF0E4B2}" type="parTrans" cxnId="{6F9ED41A-63D0-46F3-9C0A-D030F407571E}">
      <dgm:prSet/>
      <dgm:spPr/>
      <dgm:t>
        <a:bodyPr/>
        <a:lstStyle/>
        <a:p>
          <a:endParaRPr lang="en-US"/>
        </a:p>
      </dgm:t>
    </dgm:pt>
    <dgm:pt modelId="{567BB318-FCED-447B-B402-07A6A2A8D33B}">
      <dgm:prSet phldrT="[Text]" custT="1"/>
      <dgm:spPr/>
      <dgm:t>
        <a:bodyPr/>
        <a:lstStyle/>
        <a:p>
          <a:r>
            <a:rPr lang="en-CH" sz="2600"/>
            <a:t>Hazard</a:t>
          </a:r>
        </a:p>
        <a:p>
          <a:r>
            <a:rPr lang="en-US" sz="1900"/>
            <a:t>Spatial</a:t>
          </a:r>
          <a:r>
            <a:rPr lang="en-CH" sz="1900"/>
            <a:t> &amp;</a:t>
          </a:r>
          <a:r>
            <a:rPr lang="en-US" sz="1900"/>
            <a:t>  Temporal </a:t>
          </a:r>
          <a:endParaRPr lang="en-CH" sz="1900"/>
        </a:p>
        <a:p>
          <a:r>
            <a:rPr lang="en-US" sz="1900"/>
            <a:t>linkages to larger phenomena  </a:t>
          </a:r>
        </a:p>
        <a:p>
          <a:endParaRPr lang="en-US" sz="1700"/>
        </a:p>
      </dgm:t>
    </dgm:pt>
    <dgm:pt modelId="{CEADCF69-52E2-4546-BB13-9D18ED511743}" type="sibTrans" cxnId="{167EAEF3-794F-48F1-AAD3-1309618F190C}">
      <dgm:prSet/>
      <dgm:spPr/>
      <dgm:t>
        <a:bodyPr/>
        <a:lstStyle/>
        <a:p>
          <a:endParaRPr lang="en-US"/>
        </a:p>
      </dgm:t>
    </dgm:pt>
    <dgm:pt modelId="{CBC19EE8-956C-4498-8C75-86E685A23B3F}" type="parTrans" cxnId="{167EAEF3-794F-48F1-AAD3-1309618F190C}">
      <dgm:prSet/>
      <dgm:spPr/>
      <dgm:t>
        <a:bodyPr/>
        <a:lstStyle/>
        <a:p>
          <a:endParaRPr lang="en-US"/>
        </a:p>
      </dgm:t>
    </dgm:pt>
    <dgm:pt modelId="{5D872D3A-6E30-4FC7-BBD1-88B091C5ADB5}" type="pres">
      <dgm:prSet presAssocID="{3FF5F297-27E4-4F5C-BCCD-54B755CD666C}" presName="Name0" presStyleCnt="0">
        <dgm:presLayoutVars>
          <dgm:dir/>
          <dgm:resizeHandles val="exact"/>
        </dgm:presLayoutVars>
      </dgm:prSet>
      <dgm:spPr/>
    </dgm:pt>
    <dgm:pt modelId="{5F232FD8-33CC-4CC8-AEA6-888822554E92}" type="pres">
      <dgm:prSet presAssocID="{3FF5F297-27E4-4F5C-BCCD-54B755CD666C}" presName="bkgdShp" presStyleLbl="alignAccFollowNode1" presStyleIdx="0" presStyleCnt="1"/>
      <dgm:spPr/>
    </dgm:pt>
    <dgm:pt modelId="{EAA6D898-FBB8-4983-8E46-BF49A13072FA}" type="pres">
      <dgm:prSet presAssocID="{3FF5F297-27E4-4F5C-BCCD-54B755CD666C}" presName="linComp" presStyleCnt="0"/>
      <dgm:spPr/>
    </dgm:pt>
    <dgm:pt modelId="{040F6382-22A5-4CF8-A0B5-EA33BCB74DD5}" type="pres">
      <dgm:prSet presAssocID="{6FF0EDEB-5383-460A-AB81-1394D954C5E1}" presName="compNode" presStyleCnt="0"/>
      <dgm:spPr/>
    </dgm:pt>
    <dgm:pt modelId="{12B29A43-1C04-4CAA-BFF2-012E180BD8DA}" type="pres">
      <dgm:prSet presAssocID="{6FF0EDEB-5383-460A-AB81-1394D954C5E1}" presName="node" presStyleLbl="node1" presStyleIdx="0" presStyleCnt="3">
        <dgm:presLayoutVars>
          <dgm:bulletEnabled val="1"/>
        </dgm:presLayoutVars>
      </dgm:prSet>
      <dgm:spPr/>
    </dgm:pt>
    <dgm:pt modelId="{9C2BE2D3-D15A-4EA5-9513-3EADE01285C2}" type="pres">
      <dgm:prSet presAssocID="{6FF0EDEB-5383-460A-AB81-1394D954C5E1}" presName="invisiNode" presStyleLbl="node1" presStyleIdx="0" presStyleCnt="3"/>
      <dgm:spPr/>
    </dgm:pt>
    <dgm:pt modelId="{02CFEAB5-63E6-4482-8CA2-A360BA8468D5}" type="pres">
      <dgm:prSet presAssocID="{6FF0EDEB-5383-460A-AB81-1394D954C5E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842B1FD8-AD29-4093-84C4-FB5353AD74A3}" type="pres">
      <dgm:prSet presAssocID="{6F2FB929-5B54-462F-8E71-904FA944753D}" presName="sibTrans" presStyleLbl="sibTrans2D1" presStyleIdx="0" presStyleCnt="0"/>
      <dgm:spPr/>
    </dgm:pt>
    <dgm:pt modelId="{28C43129-DB5E-4252-8741-7CF3F81F2D43}" type="pres">
      <dgm:prSet presAssocID="{334C7990-8CE5-4FDB-A1E1-F3FF78EE452E}" presName="compNode" presStyleCnt="0"/>
      <dgm:spPr/>
    </dgm:pt>
    <dgm:pt modelId="{A7B0C6E7-AB70-4493-8F8E-4B75DF16430D}" type="pres">
      <dgm:prSet presAssocID="{334C7990-8CE5-4FDB-A1E1-F3FF78EE452E}" presName="node" presStyleLbl="node1" presStyleIdx="1" presStyleCnt="3">
        <dgm:presLayoutVars>
          <dgm:bulletEnabled val="1"/>
        </dgm:presLayoutVars>
      </dgm:prSet>
      <dgm:spPr/>
    </dgm:pt>
    <dgm:pt modelId="{5FFE2FF5-CC27-41D7-8F59-6BA6AC70C6E9}" type="pres">
      <dgm:prSet presAssocID="{334C7990-8CE5-4FDB-A1E1-F3FF78EE452E}" presName="invisiNode" presStyleLbl="node1" presStyleIdx="1" presStyleCnt="3"/>
      <dgm:spPr/>
    </dgm:pt>
    <dgm:pt modelId="{FEB5E754-FEA2-40E2-9084-0D03138EA293}" type="pres">
      <dgm:prSet presAssocID="{334C7990-8CE5-4FDB-A1E1-F3FF78EE452E}"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1FF257C7-8D93-49A4-B424-58910CA4D115}" type="pres">
      <dgm:prSet presAssocID="{1E7747E9-9FE3-4D49-8C95-DCE780AD8517}" presName="sibTrans" presStyleLbl="sibTrans2D1" presStyleIdx="0" presStyleCnt="0"/>
      <dgm:spPr/>
    </dgm:pt>
    <dgm:pt modelId="{1BEB7379-322B-4A46-A3B6-88C6005F44E8}" type="pres">
      <dgm:prSet presAssocID="{567BB318-FCED-447B-B402-07A6A2A8D33B}" presName="compNode" presStyleCnt="0"/>
      <dgm:spPr/>
    </dgm:pt>
    <dgm:pt modelId="{4778A6C2-BD95-427F-903B-C5487BF835BE}" type="pres">
      <dgm:prSet presAssocID="{567BB318-FCED-447B-B402-07A6A2A8D33B}" presName="node" presStyleLbl="node1" presStyleIdx="2" presStyleCnt="3">
        <dgm:presLayoutVars>
          <dgm:bulletEnabled val="1"/>
        </dgm:presLayoutVars>
      </dgm:prSet>
      <dgm:spPr/>
    </dgm:pt>
    <dgm:pt modelId="{EF03123E-8633-49FF-8817-811ED43969E2}" type="pres">
      <dgm:prSet presAssocID="{567BB318-FCED-447B-B402-07A6A2A8D33B}" presName="invisiNode" presStyleLbl="node1" presStyleIdx="2" presStyleCnt="3"/>
      <dgm:spPr/>
    </dgm:pt>
    <dgm:pt modelId="{EAB48714-BA0D-47CE-A077-7A361B9726B7}" type="pres">
      <dgm:prSet presAssocID="{567BB318-FCED-447B-B402-07A6A2A8D33B}"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Lst>
  <dgm:cxnLst>
    <dgm:cxn modelId="{6F9ED41A-63D0-46F3-9C0A-D030F407571E}" srcId="{3FF5F297-27E4-4F5C-BCCD-54B755CD666C}" destId="{334C7990-8CE5-4FDB-A1E1-F3FF78EE452E}" srcOrd="1" destOrd="0" parTransId="{DBA1C6F9-A582-4EA3-A151-67F5DAF0E4B2}" sibTransId="{1E7747E9-9FE3-4D49-8C95-DCE780AD8517}"/>
    <dgm:cxn modelId="{674DE530-4DC5-4695-91B7-1F074962786B}" type="presOf" srcId="{3FF5F297-27E4-4F5C-BCCD-54B755CD666C}" destId="{5D872D3A-6E30-4FC7-BBD1-88B091C5ADB5}" srcOrd="0" destOrd="0" presId="urn:microsoft.com/office/officeart/2005/8/layout/pList2"/>
    <dgm:cxn modelId="{6A414D5F-AC17-474F-B592-070399D9C2DC}" type="presOf" srcId="{334C7990-8CE5-4FDB-A1E1-F3FF78EE452E}" destId="{A7B0C6E7-AB70-4493-8F8E-4B75DF16430D}" srcOrd="0" destOrd="0" presId="urn:microsoft.com/office/officeart/2005/8/layout/pList2"/>
    <dgm:cxn modelId="{CF6A7B94-E89F-432C-82F2-A4BEF7A80B78}" type="presOf" srcId="{567BB318-FCED-447B-B402-07A6A2A8D33B}" destId="{4778A6C2-BD95-427F-903B-C5487BF835BE}" srcOrd="0" destOrd="0" presId="urn:microsoft.com/office/officeart/2005/8/layout/pList2"/>
    <dgm:cxn modelId="{DD1F91B1-9798-4022-A83E-752AF913E679}" srcId="{3FF5F297-27E4-4F5C-BCCD-54B755CD666C}" destId="{6FF0EDEB-5383-460A-AB81-1394D954C5E1}" srcOrd="0" destOrd="0" parTransId="{838F3BA5-0B6C-4BA6-9681-45E3422316FB}" sibTransId="{6F2FB929-5B54-462F-8E71-904FA944753D}"/>
    <dgm:cxn modelId="{880246CB-DEB1-4AF1-AE6B-74A98F38634C}" type="presOf" srcId="{6FF0EDEB-5383-460A-AB81-1394D954C5E1}" destId="{12B29A43-1C04-4CAA-BFF2-012E180BD8DA}" srcOrd="0" destOrd="0" presId="urn:microsoft.com/office/officeart/2005/8/layout/pList2"/>
    <dgm:cxn modelId="{DFB0BDE5-21C9-42D4-B4BE-74B58BA07F1D}" type="presOf" srcId="{6F2FB929-5B54-462F-8E71-904FA944753D}" destId="{842B1FD8-AD29-4093-84C4-FB5353AD74A3}" srcOrd="0" destOrd="0" presId="urn:microsoft.com/office/officeart/2005/8/layout/pList2"/>
    <dgm:cxn modelId="{B7C65BEC-535A-462D-AFEE-41DE08B1AA0B}" type="presOf" srcId="{1E7747E9-9FE3-4D49-8C95-DCE780AD8517}" destId="{1FF257C7-8D93-49A4-B424-58910CA4D115}" srcOrd="0" destOrd="0" presId="urn:microsoft.com/office/officeart/2005/8/layout/pList2"/>
    <dgm:cxn modelId="{167EAEF3-794F-48F1-AAD3-1309618F190C}" srcId="{3FF5F297-27E4-4F5C-BCCD-54B755CD666C}" destId="{567BB318-FCED-447B-B402-07A6A2A8D33B}" srcOrd="2" destOrd="0" parTransId="{CBC19EE8-956C-4498-8C75-86E685A23B3F}" sibTransId="{CEADCF69-52E2-4546-BB13-9D18ED511743}"/>
    <dgm:cxn modelId="{045D451D-B74A-42EC-B463-5AF28886E256}" type="presParOf" srcId="{5D872D3A-6E30-4FC7-BBD1-88B091C5ADB5}" destId="{5F232FD8-33CC-4CC8-AEA6-888822554E92}" srcOrd="0" destOrd="0" presId="urn:microsoft.com/office/officeart/2005/8/layout/pList2"/>
    <dgm:cxn modelId="{138953BF-55E6-4121-8F32-5E1B1FB0FD3B}" type="presParOf" srcId="{5D872D3A-6E30-4FC7-BBD1-88B091C5ADB5}" destId="{EAA6D898-FBB8-4983-8E46-BF49A13072FA}" srcOrd="1" destOrd="0" presId="urn:microsoft.com/office/officeart/2005/8/layout/pList2"/>
    <dgm:cxn modelId="{9D2A7BF2-347F-4DD3-9E49-8B7A21567A67}" type="presParOf" srcId="{EAA6D898-FBB8-4983-8E46-BF49A13072FA}" destId="{040F6382-22A5-4CF8-A0B5-EA33BCB74DD5}" srcOrd="0" destOrd="0" presId="urn:microsoft.com/office/officeart/2005/8/layout/pList2"/>
    <dgm:cxn modelId="{6E6C4FDE-F499-44F2-8CD0-3D4DD20F0ADB}" type="presParOf" srcId="{040F6382-22A5-4CF8-A0B5-EA33BCB74DD5}" destId="{12B29A43-1C04-4CAA-BFF2-012E180BD8DA}" srcOrd="0" destOrd="0" presId="urn:microsoft.com/office/officeart/2005/8/layout/pList2"/>
    <dgm:cxn modelId="{1B1326C6-72F1-4215-A0DA-C2C16CA91563}" type="presParOf" srcId="{040F6382-22A5-4CF8-A0B5-EA33BCB74DD5}" destId="{9C2BE2D3-D15A-4EA5-9513-3EADE01285C2}" srcOrd="1" destOrd="0" presId="urn:microsoft.com/office/officeart/2005/8/layout/pList2"/>
    <dgm:cxn modelId="{9261C090-E3F3-4DF7-8B58-4DD84A498279}" type="presParOf" srcId="{040F6382-22A5-4CF8-A0B5-EA33BCB74DD5}" destId="{02CFEAB5-63E6-4482-8CA2-A360BA8468D5}" srcOrd="2" destOrd="0" presId="urn:microsoft.com/office/officeart/2005/8/layout/pList2"/>
    <dgm:cxn modelId="{6E7F9548-DD31-494D-9851-9BDFFF693126}" type="presParOf" srcId="{EAA6D898-FBB8-4983-8E46-BF49A13072FA}" destId="{842B1FD8-AD29-4093-84C4-FB5353AD74A3}" srcOrd="1" destOrd="0" presId="urn:microsoft.com/office/officeart/2005/8/layout/pList2"/>
    <dgm:cxn modelId="{D7965099-63C9-4F31-BACA-7B12A39707F5}" type="presParOf" srcId="{EAA6D898-FBB8-4983-8E46-BF49A13072FA}" destId="{28C43129-DB5E-4252-8741-7CF3F81F2D43}" srcOrd="2" destOrd="0" presId="urn:microsoft.com/office/officeart/2005/8/layout/pList2"/>
    <dgm:cxn modelId="{1515113F-834D-4C5F-9429-8B35D5C6AFBF}" type="presParOf" srcId="{28C43129-DB5E-4252-8741-7CF3F81F2D43}" destId="{A7B0C6E7-AB70-4493-8F8E-4B75DF16430D}" srcOrd="0" destOrd="0" presId="urn:microsoft.com/office/officeart/2005/8/layout/pList2"/>
    <dgm:cxn modelId="{E4865B1C-7619-4974-827A-6F2127FB56DE}" type="presParOf" srcId="{28C43129-DB5E-4252-8741-7CF3F81F2D43}" destId="{5FFE2FF5-CC27-41D7-8F59-6BA6AC70C6E9}" srcOrd="1" destOrd="0" presId="urn:microsoft.com/office/officeart/2005/8/layout/pList2"/>
    <dgm:cxn modelId="{C32556E1-A9F6-439E-A430-A6F995AF52F9}" type="presParOf" srcId="{28C43129-DB5E-4252-8741-7CF3F81F2D43}" destId="{FEB5E754-FEA2-40E2-9084-0D03138EA293}" srcOrd="2" destOrd="0" presId="urn:microsoft.com/office/officeart/2005/8/layout/pList2"/>
    <dgm:cxn modelId="{4F7A4F3D-D8DC-429E-8319-3453DACE2C2B}" type="presParOf" srcId="{EAA6D898-FBB8-4983-8E46-BF49A13072FA}" destId="{1FF257C7-8D93-49A4-B424-58910CA4D115}" srcOrd="3" destOrd="0" presId="urn:microsoft.com/office/officeart/2005/8/layout/pList2"/>
    <dgm:cxn modelId="{BB44953C-B48C-427F-A838-843A67305AB7}" type="presParOf" srcId="{EAA6D898-FBB8-4983-8E46-BF49A13072FA}" destId="{1BEB7379-322B-4A46-A3B6-88C6005F44E8}" srcOrd="4" destOrd="0" presId="urn:microsoft.com/office/officeart/2005/8/layout/pList2"/>
    <dgm:cxn modelId="{78DFA555-5F91-4232-82A0-CCD84876AB49}" type="presParOf" srcId="{1BEB7379-322B-4A46-A3B6-88C6005F44E8}" destId="{4778A6C2-BD95-427F-903B-C5487BF835BE}" srcOrd="0" destOrd="0" presId="urn:microsoft.com/office/officeart/2005/8/layout/pList2"/>
    <dgm:cxn modelId="{398DFC92-27EE-4F91-AA6A-EE99698B6C7E}" type="presParOf" srcId="{1BEB7379-322B-4A46-A3B6-88C6005F44E8}" destId="{EF03123E-8633-49FF-8817-811ED43969E2}" srcOrd="1" destOrd="0" presId="urn:microsoft.com/office/officeart/2005/8/layout/pList2"/>
    <dgm:cxn modelId="{6695DBA9-6D07-41D8-8B3B-BDCB5FD56662}" type="presParOf" srcId="{1BEB7379-322B-4A46-A3B6-88C6005F44E8}" destId="{EAB48714-BA0D-47CE-A077-7A361B9726B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F977F3-660F-492C-A3F4-A6E1EBC91960}" type="doc">
      <dgm:prSet loTypeId="urn:microsoft.com/office/officeart/2005/8/layout/arrow2" loCatId="process" qsTypeId="urn:microsoft.com/office/officeart/2005/8/quickstyle/simple1" qsCatId="simple" csTypeId="urn:microsoft.com/office/officeart/2005/8/colors/accent1_3" csCatId="accent1" phldr="1"/>
      <dgm:spPr/>
    </dgm:pt>
    <dgm:pt modelId="{7D4E1776-6665-410A-90A5-8CB7BFD8B83D}">
      <dgm:prSet phldrT="[Text]" phldr="0"/>
      <dgm:spPr/>
      <dgm:t>
        <a:bodyPr/>
        <a:lstStyle/>
        <a:p>
          <a:pPr rtl="0"/>
          <a:r>
            <a:rPr lang="en-US">
              <a:latin typeface="Roboto Black"/>
              <a:ea typeface="ＭＳ Ｐゴシック"/>
              <a:cs typeface="Arial"/>
            </a:rPr>
            <a:t>Gap Analysis</a:t>
          </a:r>
          <a:endParaRPr lang="en-US"/>
        </a:p>
      </dgm:t>
    </dgm:pt>
    <dgm:pt modelId="{B9D90C32-F777-44EC-85CB-D0E837591C04}" type="parTrans" cxnId="{C0AD4F11-E170-4A20-99E5-114DC9EBCE2E}">
      <dgm:prSet/>
      <dgm:spPr/>
    </dgm:pt>
    <dgm:pt modelId="{B6642A96-4488-4828-B526-3FF64177C74C}" type="sibTrans" cxnId="{C0AD4F11-E170-4A20-99E5-114DC9EBCE2E}">
      <dgm:prSet/>
      <dgm:spPr/>
    </dgm:pt>
    <dgm:pt modelId="{C5C1F8D7-6267-47D3-8D4D-56C83F22CE2D}">
      <dgm:prSet phldr="0"/>
      <dgm:spPr/>
      <dgm:t>
        <a:bodyPr/>
        <a:lstStyle/>
        <a:p>
          <a:pPr rtl="0"/>
          <a:r>
            <a:rPr lang="en-US">
              <a:latin typeface="Roboto Black"/>
              <a:ea typeface="ＭＳ Ｐゴシック"/>
              <a:cs typeface="Arial"/>
            </a:rPr>
            <a:t>Roadmap Design</a:t>
          </a:r>
        </a:p>
      </dgm:t>
    </dgm:pt>
    <dgm:pt modelId="{9FB469E9-4073-4CB8-B0FF-68BED31BB7A2}" type="parTrans" cxnId="{C18B55B8-8F58-4775-95E7-2E013C566D68}">
      <dgm:prSet/>
      <dgm:spPr/>
    </dgm:pt>
    <dgm:pt modelId="{C677E0BD-CBF2-4026-90B0-DB89A2E5D345}" type="sibTrans" cxnId="{C18B55B8-8F58-4775-95E7-2E013C566D68}">
      <dgm:prSet/>
      <dgm:spPr/>
    </dgm:pt>
    <dgm:pt modelId="{9538B4C4-D28C-48CA-9524-935AE6EE2712}">
      <dgm:prSet phldr="0"/>
      <dgm:spPr/>
      <dgm:t>
        <a:bodyPr/>
        <a:lstStyle/>
        <a:p>
          <a:pPr rtl="0"/>
          <a:r>
            <a:rPr lang="en-US">
              <a:latin typeface="Roboto Black"/>
              <a:ea typeface="ＭＳ Ｐゴシック"/>
              <a:cs typeface="Arial"/>
            </a:rPr>
            <a:t>Budgeting of Activities</a:t>
          </a:r>
        </a:p>
      </dgm:t>
    </dgm:pt>
    <dgm:pt modelId="{B1702264-CBEE-4EE5-A5A8-83B3FF42ACC4}" type="parTrans" cxnId="{53CBFADD-65D9-4CAE-8D3B-653D5D43A79F}">
      <dgm:prSet/>
      <dgm:spPr/>
    </dgm:pt>
    <dgm:pt modelId="{1F2828CA-1CDD-4038-B5F9-7263E09A1729}" type="sibTrans" cxnId="{53CBFADD-65D9-4CAE-8D3B-653D5D43A79F}">
      <dgm:prSet/>
      <dgm:spPr/>
    </dgm:pt>
    <dgm:pt modelId="{0897E2B2-1FF6-4D8E-9869-F8F381B25D03}">
      <dgm:prSet phldr="0"/>
      <dgm:spPr/>
      <dgm:t>
        <a:bodyPr/>
        <a:lstStyle/>
        <a:p>
          <a:pPr rtl="0"/>
          <a:r>
            <a:rPr lang="en-US">
              <a:latin typeface="Roboto Black"/>
              <a:ea typeface="ＭＳ Ｐゴシック"/>
              <a:cs typeface="Arial"/>
            </a:rPr>
            <a:t>Preparation of Proposals</a:t>
          </a:r>
        </a:p>
      </dgm:t>
    </dgm:pt>
    <dgm:pt modelId="{BFE81409-ADCF-4600-BAC9-C09EE9B6C12F}" type="parTrans" cxnId="{8D534CC3-6D5A-4ADB-BF1C-8AB88590D7CF}">
      <dgm:prSet/>
      <dgm:spPr/>
    </dgm:pt>
    <dgm:pt modelId="{8317FF09-5F11-407F-B035-21A4169A6417}" type="sibTrans" cxnId="{8D534CC3-6D5A-4ADB-BF1C-8AB88590D7CF}">
      <dgm:prSet/>
      <dgm:spPr/>
    </dgm:pt>
    <dgm:pt modelId="{9F57C35D-A8EF-448E-AC3F-36124CD93E23}">
      <dgm:prSet phldr="0"/>
      <dgm:spPr/>
      <dgm:t>
        <a:bodyPr/>
        <a:lstStyle/>
        <a:p>
          <a:pPr rtl="0"/>
          <a:r>
            <a:rPr lang="en-US">
              <a:latin typeface="Roboto Black"/>
              <a:ea typeface="ＭＳ Ｐゴシック"/>
              <a:cs typeface="Arial"/>
            </a:rPr>
            <a:t>Roadmap Implementation</a:t>
          </a:r>
        </a:p>
      </dgm:t>
    </dgm:pt>
    <dgm:pt modelId="{38016980-4ABC-409B-9464-94A07DA5587E}" type="parTrans" cxnId="{B8AE6BD4-00CB-483E-A1A4-E7FFAEDB61D0}">
      <dgm:prSet/>
      <dgm:spPr/>
    </dgm:pt>
    <dgm:pt modelId="{53B89683-AD73-4E4A-B909-6594465090B5}" type="sibTrans" cxnId="{B8AE6BD4-00CB-483E-A1A4-E7FFAEDB61D0}">
      <dgm:prSet/>
      <dgm:spPr/>
    </dgm:pt>
    <dgm:pt modelId="{C6A900E4-56A4-48BC-85EC-C81D3F1D4B0D}" type="pres">
      <dgm:prSet presAssocID="{A0F977F3-660F-492C-A3F4-A6E1EBC91960}" presName="arrowDiagram" presStyleCnt="0">
        <dgm:presLayoutVars>
          <dgm:chMax val="5"/>
          <dgm:dir/>
          <dgm:resizeHandles val="exact"/>
        </dgm:presLayoutVars>
      </dgm:prSet>
      <dgm:spPr/>
    </dgm:pt>
    <dgm:pt modelId="{7D6D2CBA-E619-4895-BEC3-FBB002AD9D0E}" type="pres">
      <dgm:prSet presAssocID="{A0F977F3-660F-492C-A3F4-A6E1EBC91960}" presName="arrow" presStyleLbl="bgShp" presStyleIdx="0" presStyleCnt="1"/>
      <dgm:spPr/>
    </dgm:pt>
    <dgm:pt modelId="{67908757-B28D-4EBD-9567-9928E2B7E45C}" type="pres">
      <dgm:prSet presAssocID="{A0F977F3-660F-492C-A3F4-A6E1EBC91960}" presName="arrowDiagram5" presStyleCnt="0"/>
      <dgm:spPr/>
    </dgm:pt>
    <dgm:pt modelId="{552CAB61-091F-4A28-9A90-B8E489E3730C}" type="pres">
      <dgm:prSet presAssocID="{7D4E1776-6665-410A-90A5-8CB7BFD8B83D}" presName="bullet5a" presStyleLbl="node1" presStyleIdx="0" presStyleCnt="5"/>
      <dgm:spPr/>
    </dgm:pt>
    <dgm:pt modelId="{C5801352-4B4B-4253-887C-A3F097113DD1}" type="pres">
      <dgm:prSet presAssocID="{7D4E1776-6665-410A-90A5-8CB7BFD8B83D}" presName="textBox5a" presStyleLbl="revTx" presStyleIdx="0" presStyleCnt="5">
        <dgm:presLayoutVars>
          <dgm:bulletEnabled val="1"/>
        </dgm:presLayoutVars>
      </dgm:prSet>
      <dgm:spPr/>
    </dgm:pt>
    <dgm:pt modelId="{137C1161-8185-4721-A336-E2ED36BED033}" type="pres">
      <dgm:prSet presAssocID="{C5C1F8D7-6267-47D3-8D4D-56C83F22CE2D}" presName="bullet5b" presStyleLbl="node1" presStyleIdx="1" presStyleCnt="5"/>
      <dgm:spPr/>
    </dgm:pt>
    <dgm:pt modelId="{1C36E58B-6D93-4867-A982-02148D79B9BC}" type="pres">
      <dgm:prSet presAssocID="{C5C1F8D7-6267-47D3-8D4D-56C83F22CE2D}" presName="textBox5b" presStyleLbl="revTx" presStyleIdx="1" presStyleCnt="5">
        <dgm:presLayoutVars>
          <dgm:bulletEnabled val="1"/>
        </dgm:presLayoutVars>
      </dgm:prSet>
      <dgm:spPr/>
    </dgm:pt>
    <dgm:pt modelId="{75B6B0B0-5122-4D40-BDB8-64D9287C39A8}" type="pres">
      <dgm:prSet presAssocID="{9538B4C4-D28C-48CA-9524-935AE6EE2712}" presName="bullet5c" presStyleLbl="node1" presStyleIdx="2" presStyleCnt="5"/>
      <dgm:spPr/>
    </dgm:pt>
    <dgm:pt modelId="{E70A2B78-3480-4858-ACD3-F874D0BDDD58}" type="pres">
      <dgm:prSet presAssocID="{9538B4C4-D28C-48CA-9524-935AE6EE2712}" presName="textBox5c" presStyleLbl="revTx" presStyleIdx="2" presStyleCnt="5">
        <dgm:presLayoutVars>
          <dgm:bulletEnabled val="1"/>
        </dgm:presLayoutVars>
      </dgm:prSet>
      <dgm:spPr/>
    </dgm:pt>
    <dgm:pt modelId="{A38B6396-AF13-4F06-AC2F-0E1619E70C87}" type="pres">
      <dgm:prSet presAssocID="{0897E2B2-1FF6-4D8E-9869-F8F381B25D03}" presName="bullet5d" presStyleLbl="node1" presStyleIdx="3" presStyleCnt="5"/>
      <dgm:spPr/>
    </dgm:pt>
    <dgm:pt modelId="{4FA25C3D-50DD-4792-869C-43D5F45BA220}" type="pres">
      <dgm:prSet presAssocID="{0897E2B2-1FF6-4D8E-9869-F8F381B25D03}" presName="textBox5d" presStyleLbl="revTx" presStyleIdx="3" presStyleCnt="5">
        <dgm:presLayoutVars>
          <dgm:bulletEnabled val="1"/>
        </dgm:presLayoutVars>
      </dgm:prSet>
      <dgm:spPr/>
    </dgm:pt>
    <dgm:pt modelId="{271205EC-20D6-4000-905D-B4CC7E1133CC}" type="pres">
      <dgm:prSet presAssocID="{9F57C35D-A8EF-448E-AC3F-36124CD93E23}" presName="bullet5e" presStyleLbl="node1" presStyleIdx="4" presStyleCnt="5"/>
      <dgm:spPr/>
    </dgm:pt>
    <dgm:pt modelId="{A2B22C8A-A223-422F-ADE9-C82A1F4EB8BB}" type="pres">
      <dgm:prSet presAssocID="{9F57C35D-A8EF-448E-AC3F-36124CD93E23}" presName="textBox5e" presStyleLbl="revTx" presStyleIdx="4" presStyleCnt="5">
        <dgm:presLayoutVars>
          <dgm:bulletEnabled val="1"/>
        </dgm:presLayoutVars>
      </dgm:prSet>
      <dgm:spPr/>
    </dgm:pt>
  </dgm:ptLst>
  <dgm:cxnLst>
    <dgm:cxn modelId="{C0AD4F11-E170-4A20-99E5-114DC9EBCE2E}" srcId="{A0F977F3-660F-492C-A3F4-A6E1EBC91960}" destId="{7D4E1776-6665-410A-90A5-8CB7BFD8B83D}" srcOrd="0" destOrd="0" parTransId="{B9D90C32-F777-44EC-85CB-D0E837591C04}" sibTransId="{B6642A96-4488-4828-B526-3FF64177C74C}"/>
    <dgm:cxn modelId="{A9C82131-0F01-4A2B-AE9B-AE9DCE66D14A}" type="presOf" srcId="{A0F977F3-660F-492C-A3F4-A6E1EBC91960}" destId="{C6A900E4-56A4-48BC-85EC-C81D3F1D4B0D}" srcOrd="0" destOrd="0" presId="urn:microsoft.com/office/officeart/2005/8/layout/arrow2"/>
    <dgm:cxn modelId="{2785A160-395B-441F-9481-719C3AAB00C6}" type="presOf" srcId="{9F57C35D-A8EF-448E-AC3F-36124CD93E23}" destId="{A2B22C8A-A223-422F-ADE9-C82A1F4EB8BB}" srcOrd="0" destOrd="0" presId="urn:microsoft.com/office/officeart/2005/8/layout/arrow2"/>
    <dgm:cxn modelId="{C18B55B8-8F58-4775-95E7-2E013C566D68}" srcId="{A0F977F3-660F-492C-A3F4-A6E1EBC91960}" destId="{C5C1F8D7-6267-47D3-8D4D-56C83F22CE2D}" srcOrd="1" destOrd="0" parTransId="{9FB469E9-4073-4CB8-B0FF-68BED31BB7A2}" sibTransId="{C677E0BD-CBF2-4026-90B0-DB89A2E5D345}"/>
    <dgm:cxn modelId="{8D534CC3-6D5A-4ADB-BF1C-8AB88590D7CF}" srcId="{A0F977F3-660F-492C-A3F4-A6E1EBC91960}" destId="{0897E2B2-1FF6-4D8E-9869-F8F381B25D03}" srcOrd="3" destOrd="0" parTransId="{BFE81409-ADCF-4600-BAC9-C09EE9B6C12F}" sibTransId="{8317FF09-5F11-407F-B035-21A4169A6417}"/>
    <dgm:cxn modelId="{E84895CA-76DF-48B4-BF4E-045E253A0F64}" type="presOf" srcId="{7D4E1776-6665-410A-90A5-8CB7BFD8B83D}" destId="{C5801352-4B4B-4253-887C-A3F097113DD1}" srcOrd="0" destOrd="0" presId="urn:microsoft.com/office/officeart/2005/8/layout/arrow2"/>
    <dgm:cxn modelId="{DD3E5CCE-4430-442F-956C-4B5572D18350}" type="presOf" srcId="{0897E2B2-1FF6-4D8E-9869-F8F381B25D03}" destId="{4FA25C3D-50DD-4792-869C-43D5F45BA220}" srcOrd="0" destOrd="0" presId="urn:microsoft.com/office/officeart/2005/8/layout/arrow2"/>
    <dgm:cxn modelId="{B29C5BCF-89E9-497B-8455-9EDC9F0D1A9E}" type="presOf" srcId="{C5C1F8D7-6267-47D3-8D4D-56C83F22CE2D}" destId="{1C36E58B-6D93-4867-A982-02148D79B9BC}" srcOrd="0" destOrd="0" presId="urn:microsoft.com/office/officeart/2005/8/layout/arrow2"/>
    <dgm:cxn modelId="{B8AE6BD4-00CB-483E-A1A4-E7FFAEDB61D0}" srcId="{A0F977F3-660F-492C-A3F4-A6E1EBC91960}" destId="{9F57C35D-A8EF-448E-AC3F-36124CD93E23}" srcOrd="4" destOrd="0" parTransId="{38016980-4ABC-409B-9464-94A07DA5587E}" sibTransId="{53B89683-AD73-4E4A-B909-6594465090B5}"/>
    <dgm:cxn modelId="{53CBFADD-65D9-4CAE-8D3B-653D5D43A79F}" srcId="{A0F977F3-660F-492C-A3F4-A6E1EBC91960}" destId="{9538B4C4-D28C-48CA-9524-935AE6EE2712}" srcOrd="2" destOrd="0" parTransId="{B1702264-CBEE-4EE5-A5A8-83B3FF42ACC4}" sibTransId="{1F2828CA-1CDD-4038-B5F9-7263E09A1729}"/>
    <dgm:cxn modelId="{0FEAD8E3-E93B-4BA0-B595-8C6711572BB9}" type="presOf" srcId="{9538B4C4-D28C-48CA-9524-935AE6EE2712}" destId="{E70A2B78-3480-4858-ACD3-F874D0BDDD58}" srcOrd="0" destOrd="0" presId="urn:microsoft.com/office/officeart/2005/8/layout/arrow2"/>
    <dgm:cxn modelId="{FF02F88A-451E-4B42-B283-C9CA0516AA3B}" type="presParOf" srcId="{C6A900E4-56A4-48BC-85EC-C81D3F1D4B0D}" destId="{7D6D2CBA-E619-4895-BEC3-FBB002AD9D0E}" srcOrd="0" destOrd="0" presId="urn:microsoft.com/office/officeart/2005/8/layout/arrow2"/>
    <dgm:cxn modelId="{A2C7899F-E12B-49DB-90AA-DFDFDDA578A0}" type="presParOf" srcId="{C6A900E4-56A4-48BC-85EC-C81D3F1D4B0D}" destId="{67908757-B28D-4EBD-9567-9928E2B7E45C}" srcOrd="1" destOrd="0" presId="urn:microsoft.com/office/officeart/2005/8/layout/arrow2"/>
    <dgm:cxn modelId="{6644CBEB-04CA-41F7-8E29-D012DCB19E20}" type="presParOf" srcId="{67908757-B28D-4EBD-9567-9928E2B7E45C}" destId="{552CAB61-091F-4A28-9A90-B8E489E3730C}" srcOrd="0" destOrd="0" presId="urn:microsoft.com/office/officeart/2005/8/layout/arrow2"/>
    <dgm:cxn modelId="{BE101EB6-6157-4A92-9A6B-85515E5A7768}" type="presParOf" srcId="{67908757-B28D-4EBD-9567-9928E2B7E45C}" destId="{C5801352-4B4B-4253-887C-A3F097113DD1}" srcOrd="1" destOrd="0" presId="urn:microsoft.com/office/officeart/2005/8/layout/arrow2"/>
    <dgm:cxn modelId="{C65CB493-BECC-414D-A124-3AD111B243AB}" type="presParOf" srcId="{67908757-B28D-4EBD-9567-9928E2B7E45C}" destId="{137C1161-8185-4721-A336-E2ED36BED033}" srcOrd="2" destOrd="0" presId="urn:microsoft.com/office/officeart/2005/8/layout/arrow2"/>
    <dgm:cxn modelId="{7B1BA447-372F-4A63-BC97-762ADF84085B}" type="presParOf" srcId="{67908757-B28D-4EBD-9567-9928E2B7E45C}" destId="{1C36E58B-6D93-4867-A982-02148D79B9BC}" srcOrd="3" destOrd="0" presId="urn:microsoft.com/office/officeart/2005/8/layout/arrow2"/>
    <dgm:cxn modelId="{2BD97265-A9A9-4FBA-AAE5-EFDE41F2FEEC}" type="presParOf" srcId="{67908757-B28D-4EBD-9567-9928E2B7E45C}" destId="{75B6B0B0-5122-4D40-BDB8-64D9287C39A8}" srcOrd="4" destOrd="0" presId="urn:microsoft.com/office/officeart/2005/8/layout/arrow2"/>
    <dgm:cxn modelId="{EFDC166E-2113-4625-99DC-75DE64BFD5BB}" type="presParOf" srcId="{67908757-B28D-4EBD-9567-9928E2B7E45C}" destId="{E70A2B78-3480-4858-ACD3-F874D0BDDD58}" srcOrd="5" destOrd="0" presId="urn:microsoft.com/office/officeart/2005/8/layout/arrow2"/>
    <dgm:cxn modelId="{74D5BB07-ACE9-4AE6-AD09-8143E46AC309}" type="presParOf" srcId="{67908757-B28D-4EBD-9567-9928E2B7E45C}" destId="{A38B6396-AF13-4F06-AC2F-0E1619E70C87}" srcOrd="6" destOrd="0" presId="urn:microsoft.com/office/officeart/2005/8/layout/arrow2"/>
    <dgm:cxn modelId="{39FBEB21-6CB2-4A35-B7D5-3F040AAD35E2}" type="presParOf" srcId="{67908757-B28D-4EBD-9567-9928E2B7E45C}" destId="{4FA25C3D-50DD-4792-869C-43D5F45BA220}" srcOrd="7" destOrd="0" presId="urn:microsoft.com/office/officeart/2005/8/layout/arrow2"/>
    <dgm:cxn modelId="{F48E83FB-C0B2-48EE-BE8F-0B1D6DE7FF2C}" type="presParOf" srcId="{67908757-B28D-4EBD-9567-9928E2B7E45C}" destId="{271205EC-20D6-4000-905D-B4CC7E1133CC}" srcOrd="8" destOrd="0" presId="urn:microsoft.com/office/officeart/2005/8/layout/arrow2"/>
    <dgm:cxn modelId="{7F5F3F4F-83B2-49F9-B8AE-F73585604C5A}" type="presParOf" srcId="{67908757-B28D-4EBD-9567-9928E2B7E45C}" destId="{A2B22C8A-A223-422F-ADE9-C82A1F4EB8BB}"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32FD8-33CC-4CC8-AEA6-888822554E92}">
      <dsp:nvSpPr>
        <dsp:cNvPr id="0" name=""/>
        <dsp:cNvSpPr/>
      </dsp:nvSpPr>
      <dsp:spPr>
        <a:xfrm>
          <a:off x="0" y="0"/>
          <a:ext cx="10515600" cy="195810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CFEAB5-63E6-4482-8CA2-A360BA8468D5}">
      <dsp:nvSpPr>
        <dsp:cNvPr id="0" name=""/>
        <dsp:cNvSpPr/>
      </dsp:nvSpPr>
      <dsp:spPr>
        <a:xfrm>
          <a:off x="315468" y="261080"/>
          <a:ext cx="3088957"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29A43-1C04-4CAA-BFF2-012E180BD8DA}">
      <dsp:nvSpPr>
        <dsp:cNvPr id="0" name=""/>
        <dsp:cNvSpPr/>
      </dsp:nvSpPr>
      <dsp:spPr>
        <a:xfrm rot="10800000">
          <a:off x="315468" y="1958102"/>
          <a:ext cx="3088957" cy="239323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CH" sz="2600" kern="1200"/>
            <a:t>Impact</a:t>
          </a:r>
        </a:p>
        <a:p>
          <a:pPr marL="0" lvl="0" indent="0" algn="ctr" defTabSz="1155700">
            <a:lnSpc>
              <a:spcPct val="90000"/>
            </a:lnSpc>
            <a:spcBef>
              <a:spcPct val="0"/>
            </a:spcBef>
            <a:spcAft>
              <a:spcPct val="35000"/>
            </a:spcAft>
            <a:buNone/>
          </a:pPr>
          <a:r>
            <a:rPr lang="en-US" sz="1900" kern="1200"/>
            <a:t>Spatial</a:t>
          </a:r>
          <a:r>
            <a:rPr lang="en-CH" sz="1900" kern="1200"/>
            <a:t> &amp;</a:t>
          </a:r>
          <a:br>
            <a:rPr lang="en-CH" sz="1900" kern="1200"/>
          </a:br>
          <a:r>
            <a:rPr lang="en-US" sz="1900" kern="1200"/>
            <a:t>Temporal</a:t>
          </a:r>
          <a:endParaRPr lang="en-CH" sz="1900" kern="1200"/>
        </a:p>
        <a:p>
          <a:pPr marL="0" lvl="0" indent="0" algn="ctr" defTabSz="1155700">
            <a:lnSpc>
              <a:spcPct val="90000"/>
            </a:lnSpc>
            <a:spcBef>
              <a:spcPct val="0"/>
            </a:spcBef>
            <a:spcAft>
              <a:spcPct val="35000"/>
            </a:spcAft>
            <a:buNone/>
          </a:pPr>
          <a:r>
            <a:rPr lang="en-US" sz="1900" kern="1200"/>
            <a:t>H</a:t>
          </a:r>
          <a:r>
            <a:rPr lang="en-CH" sz="1900" kern="1200" err="1"/>
            <a:t>uman</a:t>
          </a:r>
          <a:r>
            <a:rPr lang="en-CH" sz="1900" kern="1200"/>
            <a:t> costs  Economic costs Context</a:t>
          </a:r>
          <a:endParaRPr lang="en-US" sz="1900" kern="1200"/>
        </a:p>
        <a:p>
          <a:pPr marL="0" lvl="0" indent="0" algn="ctr" defTabSz="1155700">
            <a:lnSpc>
              <a:spcPct val="90000"/>
            </a:lnSpc>
            <a:spcBef>
              <a:spcPct val="0"/>
            </a:spcBef>
            <a:spcAft>
              <a:spcPct val="35000"/>
            </a:spcAft>
            <a:buNone/>
          </a:pPr>
          <a:endParaRPr lang="en-US" sz="2400" kern="1200"/>
        </a:p>
      </dsp:txBody>
      <dsp:txXfrm rot="10800000">
        <a:off x="389068" y="1958102"/>
        <a:ext cx="2941757" cy="2319635"/>
      </dsp:txXfrm>
    </dsp:sp>
    <dsp:sp modelId="{FEB5E754-FEA2-40E2-9084-0D03138EA293}">
      <dsp:nvSpPr>
        <dsp:cNvPr id="0" name=""/>
        <dsp:cNvSpPr/>
      </dsp:nvSpPr>
      <dsp:spPr>
        <a:xfrm>
          <a:off x="3713321" y="261080"/>
          <a:ext cx="3088957"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B0C6E7-AB70-4493-8F8E-4B75DF16430D}">
      <dsp:nvSpPr>
        <dsp:cNvPr id="0" name=""/>
        <dsp:cNvSpPr/>
      </dsp:nvSpPr>
      <dsp:spPr>
        <a:xfrm rot="10800000">
          <a:off x="3713321" y="1958102"/>
          <a:ext cx="3088957" cy="239323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CH" sz="2600" kern="1200"/>
            <a:t>Attribution</a:t>
          </a:r>
        </a:p>
        <a:p>
          <a:pPr marL="0" lvl="0" indent="0" algn="ctr" defTabSz="1155700">
            <a:lnSpc>
              <a:spcPct val="90000"/>
            </a:lnSpc>
            <a:spcBef>
              <a:spcPct val="0"/>
            </a:spcBef>
            <a:spcAft>
              <a:spcPct val="35000"/>
            </a:spcAft>
            <a:buNone/>
          </a:pPr>
          <a:r>
            <a:rPr lang="en-US" sz="1900" kern="1200"/>
            <a:t>Science-based</a:t>
          </a:r>
        </a:p>
        <a:p>
          <a:pPr marL="0" lvl="0" indent="0" algn="ctr" defTabSz="1155700">
            <a:lnSpc>
              <a:spcPct val="90000"/>
            </a:lnSpc>
            <a:spcBef>
              <a:spcPct val="0"/>
            </a:spcBef>
            <a:spcAft>
              <a:spcPct val="35000"/>
            </a:spcAft>
            <a:buNone/>
          </a:pPr>
          <a:r>
            <a:rPr lang="en-US" sz="1900" kern="1200"/>
            <a:t>Transparent </a:t>
          </a:r>
        </a:p>
        <a:p>
          <a:pPr marL="0" lvl="0" indent="0" algn="ctr" defTabSz="1155700">
            <a:lnSpc>
              <a:spcPct val="90000"/>
            </a:lnSpc>
            <a:spcBef>
              <a:spcPct val="0"/>
            </a:spcBef>
            <a:spcAft>
              <a:spcPct val="35000"/>
            </a:spcAft>
            <a:buNone/>
          </a:pPr>
          <a:endParaRPr lang="en-US" sz="2600" kern="1200"/>
        </a:p>
      </dsp:txBody>
      <dsp:txXfrm rot="10800000">
        <a:off x="3786921" y="1958102"/>
        <a:ext cx="2941757" cy="2319635"/>
      </dsp:txXfrm>
    </dsp:sp>
    <dsp:sp modelId="{EAB48714-BA0D-47CE-A077-7A361B9726B7}">
      <dsp:nvSpPr>
        <dsp:cNvPr id="0" name=""/>
        <dsp:cNvSpPr/>
      </dsp:nvSpPr>
      <dsp:spPr>
        <a:xfrm>
          <a:off x="7111174" y="261080"/>
          <a:ext cx="3088957"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78A6C2-BD95-427F-903B-C5487BF835BE}">
      <dsp:nvSpPr>
        <dsp:cNvPr id="0" name=""/>
        <dsp:cNvSpPr/>
      </dsp:nvSpPr>
      <dsp:spPr>
        <a:xfrm rot="10800000">
          <a:off x="7111174" y="1958102"/>
          <a:ext cx="3088957" cy="239323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CH" sz="2600" kern="1200"/>
            <a:t>Hazard</a:t>
          </a:r>
        </a:p>
        <a:p>
          <a:pPr marL="0" lvl="0" indent="0" algn="ctr" defTabSz="1155700">
            <a:lnSpc>
              <a:spcPct val="90000"/>
            </a:lnSpc>
            <a:spcBef>
              <a:spcPct val="0"/>
            </a:spcBef>
            <a:spcAft>
              <a:spcPct val="35000"/>
            </a:spcAft>
            <a:buNone/>
          </a:pPr>
          <a:r>
            <a:rPr lang="en-US" sz="1900" kern="1200"/>
            <a:t>Spatial</a:t>
          </a:r>
          <a:r>
            <a:rPr lang="en-CH" sz="1900" kern="1200"/>
            <a:t> &amp;</a:t>
          </a:r>
          <a:r>
            <a:rPr lang="en-US" sz="1900" kern="1200"/>
            <a:t>  Temporal </a:t>
          </a:r>
          <a:endParaRPr lang="en-CH" sz="1900" kern="1200"/>
        </a:p>
        <a:p>
          <a:pPr marL="0" lvl="0" indent="0" algn="ctr" defTabSz="1155700">
            <a:lnSpc>
              <a:spcPct val="90000"/>
            </a:lnSpc>
            <a:spcBef>
              <a:spcPct val="0"/>
            </a:spcBef>
            <a:spcAft>
              <a:spcPct val="35000"/>
            </a:spcAft>
            <a:buNone/>
          </a:pPr>
          <a:r>
            <a:rPr lang="en-US" sz="1900" kern="1200"/>
            <a:t>linkages to larger phenomena  </a:t>
          </a:r>
        </a:p>
        <a:p>
          <a:pPr marL="0" lvl="0" indent="0" algn="ctr" defTabSz="1155700">
            <a:lnSpc>
              <a:spcPct val="90000"/>
            </a:lnSpc>
            <a:spcBef>
              <a:spcPct val="0"/>
            </a:spcBef>
            <a:spcAft>
              <a:spcPct val="35000"/>
            </a:spcAft>
            <a:buNone/>
          </a:pPr>
          <a:endParaRPr lang="en-US" sz="1700" kern="1200"/>
        </a:p>
      </dsp:txBody>
      <dsp:txXfrm rot="10800000">
        <a:off x="7184774" y="1958102"/>
        <a:ext cx="2941757" cy="2319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D2CBA-E619-4895-BEC3-FBB002AD9D0E}">
      <dsp:nvSpPr>
        <dsp:cNvPr id="0" name=""/>
        <dsp:cNvSpPr/>
      </dsp:nvSpPr>
      <dsp:spPr>
        <a:xfrm>
          <a:off x="0" y="427967"/>
          <a:ext cx="6017172" cy="376073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2CAB61-091F-4A28-9A90-B8E489E3730C}">
      <dsp:nvSpPr>
        <dsp:cNvPr id="0" name=""/>
        <dsp:cNvSpPr/>
      </dsp:nvSpPr>
      <dsp:spPr>
        <a:xfrm>
          <a:off x="592691" y="3224448"/>
          <a:ext cx="138394" cy="138394"/>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801352-4B4B-4253-887C-A3F097113DD1}">
      <dsp:nvSpPr>
        <dsp:cNvPr id="0" name=""/>
        <dsp:cNvSpPr/>
      </dsp:nvSpPr>
      <dsp:spPr>
        <a:xfrm>
          <a:off x="661888" y="3293645"/>
          <a:ext cx="788249" cy="895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333" tIns="0" rIns="0" bIns="0" numCol="1" spcCol="1270" anchor="t" anchorCtr="0">
          <a:noAutofit/>
        </a:bodyPr>
        <a:lstStyle/>
        <a:p>
          <a:pPr marL="0" lvl="0" indent="0" algn="l" defTabSz="444500" rtl="0">
            <a:lnSpc>
              <a:spcPct val="90000"/>
            </a:lnSpc>
            <a:spcBef>
              <a:spcPct val="0"/>
            </a:spcBef>
            <a:spcAft>
              <a:spcPct val="35000"/>
            </a:spcAft>
            <a:buNone/>
          </a:pPr>
          <a:r>
            <a:rPr lang="en-US" sz="1000" kern="1200">
              <a:latin typeface="Roboto Black"/>
              <a:ea typeface="ＭＳ Ｐゴシック"/>
              <a:cs typeface="Arial"/>
            </a:rPr>
            <a:t>Gap Analysis</a:t>
          </a:r>
          <a:endParaRPr lang="en-US" sz="1000" kern="1200"/>
        </a:p>
      </dsp:txBody>
      <dsp:txXfrm>
        <a:off x="661888" y="3293645"/>
        <a:ext cx="788249" cy="895054"/>
      </dsp:txXfrm>
    </dsp:sp>
    <dsp:sp modelId="{137C1161-8185-4721-A336-E2ED36BED033}">
      <dsp:nvSpPr>
        <dsp:cNvPr id="0" name=""/>
        <dsp:cNvSpPr/>
      </dsp:nvSpPr>
      <dsp:spPr>
        <a:xfrm>
          <a:off x="1341829" y="2504644"/>
          <a:ext cx="216618" cy="216618"/>
        </a:xfrm>
        <a:prstGeom prst="ellipse">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36E58B-6D93-4867-A982-02148D79B9BC}">
      <dsp:nvSpPr>
        <dsp:cNvPr id="0" name=""/>
        <dsp:cNvSpPr/>
      </dsp:nvSpPr>
      <dsp:spPr>
        <a:xfrm>
          <a:off x="1450138" y="2612953"/>
          <a:ext cx="998850" cy="157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81" tIns="0" rIns="0" bIns="0" numCol="1" spcCol="1270" anchor="t" anchorCtr="0">
          <a:noAutofit/>
        </a:bodyPr>
        <a:lstStyle/>
        <a:p>
          <a:pPr marL="0" lvl="0" indent="0" algn="l" defTabSz="444500" rtl="0">
            <a:lnSpc>
              <a:spcPct val="90000"/>
            </a:lnSpc>
            <a:spcBef>
              <a:spcPct val="0"/>
            </a:spcBef>
            <a:spcAft>
              <a:spcPct val="35000"/>
            </a:spcAft>
            <a:buNone/>
          </a:pPr>
          <a:r>
            <a:rPr lang="en-US" sz="1000" kern="1200">
              <a:latin typeface="Roboto Black"/>
              <a:ea typeface="ＭＳ Ｐゴシック"/>
              <a:cs typeface="Arial"/>
            </a:rPr>
            <a:t>Roadmap Design</a:t>
          </a:r>
        </a:p>
      </dsp:txBody>
      <dsp:txXfrm>
        <a:off x="1450138" y="2612953"/>
        <a:ext cx="998850" cy="1575746"/>
      </dsp:txXfrm>
    </dsp:sp>
    <dsp:sp modelId="{75B6B0B0-5122-4D40-BDB8-64D9287C39A8}">
      <dsp:nvSpPr>
        <dsp:cNvPr id="0" name=""/>
        <dsp:cNvSpPr/>
      </dsp:nvSpPr>
      <dsp:spPr>
        <a:xfrm>
          <a:off x="2304576" y="1930756"/>
          <a:ext cx="288824" cy="288824"/>
        </a:xfrm>
        <a:prstGeom prst="ellipse">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A2B78-3480-4858-ACD3-F874D0BDDD58}">
      <dsp:nvSpPr>
        <dsp:cNvPr id="0" name=""/>
        <dsp:cNvSpPr/>
      </dsp:nvSpPr>
      <dsp:spPr>
        <a:xfrm>
          <a:off x="2448989" y="2075168"/>
          <a:ext cx="1161314" cy="2113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042" tIns="0" rIns="0" bIns="0" numCol="1" spcCol="1270" anchor="t" anchorCtr="0">
          <a:noAutofit/>
        </a:bodyPr>
        <a:lstStyle/>
        <a:p>
          <a:pPr marL="0" lvl="0" indent="0" algn="l" defTabSz="444500" rtl="0">
            <a:lnSpc>
              <a:spcPct val="90000"/>
            </a:lnSpc>
            <a:spcBef>
              <a:spcPct val="0"/>
            </a:spcBef>
            <a:spcAft>
              <a:spcPct val="35000"/>
            </a:spcAft>
            <a:buNone/>
          </a:pPr>
          <a:r>
            <a:rPr lang="en-US" sz="1000" kern="1200">
              <a:latin typeface="Roboto Black"/>
              <a:ea typeface="ＭＳ Ｐゴシック"/>
              <a:cs typeface="Arial"/>
            </a:rPr>
            <a:t>Budgeting of Activities</a:t>
          </a:r>
        </a:p>
      </dsp:txBody>
      <dsp:txXfrm>
        <a:off x="2448989" y="2075168"/>
        <a:ext cx="1161314" cy="2113531"/>
      </dsp:txXfrm>
    </dsp:sp>
    <dsp:sp modelId="{A38B6396-AF13-4F06-AC2F-0E1619E70C87}">
      <dsp:nvSpPr>
        <dsp:cNvPr id="0" name=""/>
        <dsp:cNvSpPr/>
      </dsp:nvSpPr>
      <dsp:spPr>
        <a:xfrm>
          <a:off x="3423770" y="1482477"/>
          <a:ext cx="373064" cy="373064"/>
        </a:xfrm>
        <a:prstGeom prst="ellipse">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A25C3D-50DD-4792-869C-43D5F45BA220}">
      <dsp:nvSpPr>
        <dsp:cNvPr id="0" name=""/>
        <dsp:cNvSpPr/>
      </dsp:nvSpPr>
      <dsp:spPr>
        <a:xfrm>
          <a:off x="3610303" y="1669009"/>
          <a:ext cx="1203434" cy="2519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679" tIns="0" rIns="0" bIns="0" numCol="1" spcCol="1270" anchor="t" anchorCtr="0">
          <a:noAutofit/>
        </a:bodyPr>
        <a:lstStyle/>
        <a:p>
          <a:pPr marL="0" lvl="0" indent="0" algn="l" defTabSz="444500" rtl="0">
            <a:lnSpc>
              <a:spcPct val="90000"/>
            </a:lnSpc>
            <a:spcBef>
              <a:spcPct val="0"/>
            </a:spcBef>
            <a:spcAft>
              <a:spcPct val="35000"/>
            </a:spcAft>
            <a:buNone/>
          </a:pPr>
          <a:r>
            <a:rPr lang="en-US" sz="1000" kern="1200">
              <a:latin typeface="Roboto Black"/>
              <a:ea typeface="ＭＳ Ｐゴシック"/>
              <a:cs typeface="Arial"/>
            </a:rPr>
            <a:t>Preparation of Proposals</a:t>
          </a:r>
        </a:p>
      </dsp:txBody>
      <dsp:txXfrm>
        <a:off x="3610303" y="1669009"/>
        <a:ext cx="1203434" cy="2519690"/>
      </dsp:txXfrm>
    </dsp:sp>
    <dsp:sp modelId="{271205EC-20D6-4000-905D-B4CC7E1133CC}">
      <dsp:nvSpPr>
        <dsp:cNvPr id="0" name=""/>
        <dsp:cNvSpPr/>
      </dsp:nvSpPr>
      <dsp:spPr>
        <a:xfrm>
          <a:off x="4576059" y="1183122"/>
          <a:ext cx="475356" cy="475356"/>
        </a:xfrm>
        <a:prstGeom prst="ellips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22C8A-A223-422F-ADE9-C82A1F4EB8BB}">
      <dsp:nvSpPr>
        <dsp:cNvPr id="0" name=""/>
        <dsp:cNvSpPr/>
      </dsp:nvSpPr>
      <dsp:spPr>
        <a:xfrm>
          <a:off x="4813737" y="1420801"/>
          <a:ext cx="1203434" cy="2767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882" tIns="0" rIns="0" bIns="0" numCol="1" spcCol="1270" anchor="t" anchorCtr="0">
          <a:noAutofit/>
        </a:bodyPr>
        <a:lstStyle/>
        <a:p>
          <a:pPr marL="0" lvl="0" indent="0" algn="l" defTabSz="444500" rtl="0">
            <a:lnSpc>
              <a:spcPct val="90000"/>
            </a:lnSpc>
            <a:spcBef>
              <a:spcPct val="0"/>
            </a:spcBef>
            <a:spcAft>
              <a:spcPct val="35000"/>
            </a:spcAft>
            <a:buNone/>
          </a:pPr>
          <a:r>
            <a:rPr lang="en-US" sz="1000" kern="1200">
              <a:latin typeface="Roboto Black"/>
              <a:ea typeface="ＭＳ Ｐゴシック"/>
              <a:cs typeface="Arial"/>
            </a:rPr>
            <a:t>Roadmap Implementation</a:t>
          </a:r>
        </a:p>
      </dsp:txBody>
      <dsp:txXfrm>
        <a:off x="4813737" y="1420801"/>
        <a:ext cx="1203434" cy="2767899"/>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AAECE-466E-4B47-B066-FDFAB95B1D59}"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DF1B4-1E94-49C6-B78E-EDBA98612350}" type="slidenum">
              <a:rPr lang="en-GB" smtClean="0"/>
              <a:t>‹#›</a:t>
            </a:fld>
            <a:endParaRPr lang="en-GB"/>
          </a:p>
        </p:txBody>
      </p:sp>
    </p:spTree>
    <p:extLst>
      <p:ext uri="{BB962C8B-B14F-4D97-AF65-F5344CB8AC3E}">
        <p14:creationId xmlns:p14="http://schemas.microsoft.com/office/powerpoint/2010/main" val="67275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endParaRPr lang="en-GB" sz="1800" dirty="0">
              <a:effectLs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7ADB20-D4A1-4748-BA66-A2B3CA7322A9}" type="slidenum">
              <a:rPr lang="en-US" smtClean="0"/>
              <a:t>1</a:t>
            </a:fld>
            <a:endParaRPr lang="en-US"/>
          </a:p>
        </p:txBody>
      </p:sp>
    </p:spTree>
    <p:extLst>
      <p:ext uri="{BB962C8B-B14F-4D97-AF65-F5344CB8AC3E}">
        <p14:creationId xmlns:p14="http://schemas.microsoft.com/office/powerpoint/2010/main" val="328243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buFont typeface="Arial"/>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13</a:t>
            </a:fld>
            <a:endParaRPr lang="en-US"/>
          </a:p>
        </p:txBody>
      </p:sp>
    </p:spTree>
    <p:extLst>
      <p:ext uri="{BB962C8B-B14F-4D97-AF65-F5344CB8AC3E}">
        <p14:creationId xmlns:p14="http://schemas.microsoft.com/office/powerpoint/2010/main" val="116617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Pillar 2:</a:t>
            </a:r>
          </a:p>
          <a:p>
            <a:pPr marL="285750" indent="-285750">
              <a:buFont typeface="Arial" panose="020B0604020202020204" pitchFamily="34" charset="0"/>
              <a:buChar char="•"/>
            </a:pPr>
            <a:r>
              <a:rPr lang="en-GB" b="0" i="0" dirty="0">
                <a:solidFill>
                  <a:srgbClr val="343541"/>
                </a:solidFill>
                <a:effectLst/>
                <a:latin typeface="Söhne"/>
              </a:rPr>
              <a:t>Based on the rapid assessment at WMO Congress in May/June, Pillar 2 is prioritizing activities to support countries in developing the observation networks to improve capacities to monitor, forecast and issue warnings for priority hazards they indicated. </a:t>
            </a:r>
          </a:p>
          <a:p>
            <a:pPr marL="285750" indent="-285750">
              <a:buFont typeface="Arial" panose="020B0604020202020204" pitchFamily="34" charset="0"/>
              <a:buChar char="•"/>
            </a:pPr>
            <a:r>
              <a:rPr lang="en-GB" b="0" i="0" dirty="0">
                <a:solidFill>
                  <a:srgbClr val="343541"/>
                </a:solidFill>
                <a:effectLst/>
                <a:latin typeface="Söhne"/>
              </a:rPr>
              <a:t>WMO standards for alert preparation are under development, and extreme heat and tropical cyclone training package will launch next year.</a:t>
            </a:r>
          </a:p>
          <a:p>
            <a:pPr marL="285750" indent="-285750">
              <a:buFont typeface="Arial" panose="020B0604020202020204" pitchFamily="34" charset="0"/>
              <a:buChar char="•"/>
            </a:pPr>
            <a:r>
              <a:rPr lang="en-GB" b="0" i="0" dirty="0">
                <a:solidFill>
                  <a:srgbClr val="343541"/>
                </a:solidFill>
                <a:effectLst/>
                <a:latin typeface="Söhne"/>
              </a:rPr>
              <a:t>Existing flooding and marine training materials are being scaled up.</a:t>
            </a:r>
            <a:endParaRPr lang="en-GB" dirty="0"/>
          </a:p>
          <a:p>
            <a:pPr marL="285750" indent="-285750">
              <a:buFont typeface="Arial"/>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15</a:t>
            </a:fld>
            <a:endParaRPr lang="en-US"/>
          </a:p>
        </p:txBody>
      </p:sp>
    </p:spTree>
    <p:extLst>
      <p:ext uri="{BB962C8B-B14F-4D97-AF65-F5344CB8AC3E}">
        <p14:creationId xmlns:p14="http://schemas.microsoft.com/office/powerpoint/2010/main" val="1477505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Combined UNDRR, UNDP and WMO initiative that will provide a </a:t>
            </a:r>
            <a:r>
              <a:rPr lang="en-CH" dirty="0">
                <a:solidFill>
                  <a:srgbClr val="C00000"/>
                </a:solidFill>
              </a:rPr>
              <a:t>systematic and quality-assured </a:t>
            </a:r>
            <a:r>
              <a:rPr lang="en-CH" dirty="0" err="1">
                <a:solidFill>
                  <a:srgbClr val="C00000"/>
                </a:solidFill>
              </a:rPr>
              <a:t>methodol</a:t>
            </a:r>
            <a:r>
              <a:rPr lang="en-US" dirty="0">
                <a:solidFill>
                  <a:srgbClr val="C00000"/>
                </a:solidFill>
              </a:rPr>
              <a:t>o</a:t>
            </a:r>
            <a:r>
              <a:rPr lang="en-CH" dirty="0" err="1">
                <a:solidFill>
                  <a:srgbClr val="C00000"/>
                </a:solidFill>
              </a:rPr>
              <a:t>gy</a:t>
            </a:r>
            <a:r>
              <a:rPr lang="en-CH" dirty="0">
                <a:solidFill>
                  <a:srgbClr val="C00000"/>
                </a:solidFill>
              </a:rPr>
              <a:t> and process for recording hazardous events and their related impacts</a:t>
            </a:r>
          </a:p>
          <a:p>
            <a:r>
              <a:rPr lang="en-CH" dirty="0"/>
              <a:t>F</a:t>
            </a:r>
            <a:r>
              <a:rPr lang="en-US" dirty="0" err="1"/>
              <a:t>ully</a:t>
            </a:r>
            <a:r>
              <a:rPr lang="en-US" dirty="0"/>
              <a:t> aligned with the </a:t>
            </a:r>
            <a:r>
              <a:rPr lang="en-US" dirty="0">
                <a:solidFill>
                  <a:srgbClr val="C00000"/>
                </a:solidFill>
              </a:rPr>
              <a:t>Sendai Framework </a:t>
            </a:r>
            <a:r>
              <a:rPr lang="en-US" dirty="0"/>
              <a:t>and related </a:t>
            </a:r>
            <a:r>
              <a:rPr lang="en-US" dirty="0">
                <a:solidFill>
                  <a:srgbClr val="C00000"/>
                </a:solidFill>
              </a:rPr>
              <a:t>SDG targets and indicators</a:t>
            </a:r>
            <a:r>
              <a:rPr lang="en-US" dirty="0"/>
              <a:t>, </a:t>
            </a:r>
            <a:endParaRPr lang="en-CH" dirty="0"/>
          </a:p>
          <a:p>
            <a:r>
              <a:rPr lang="en-CH" dirty="0"/>
              <a:t>Builds off of </a:t>
            </a:r>
            <a:r>
              <a:rPr lang="en-CH" dirty="0" err="1"/>
              <a:t>DesInventar</a:t>
            </a:r>
            <a:r>
              <a:rPr lang="en-US" dirty="0"/>
              <a:t> which has been supported by UNDRR with UNDP and other partners for the last 30 years.</a:t>
            </a:r>
            <a:endParaRPr lang="en-CH" dirty="0"/>
          </a:p>
          <a:p>
            <a:r>
              <a:rPr lang="en-CH" dirty="0"/>
              <a:t>Integrated with the </a:t>
            </a:r>
            <a:r>
              <a:rPr lang="en-US" dirty="0"/>
              <a:t>WMO Catalogue of Hazardous </a:t>
            </a:r>
            <a:r>
              <a:rPr lang="en-CH" dirty="0"/>
              <a:t>Events,</a:t>
            </a:r>
            <a:r>
              <a:rPr lang="en-US" dirty="0"/>
              <a:t> which will provide authoritative records of weather, climate, and water-related hazardous events at the national and regional levels. </a:t>
            </a:r>
          </a:p>
          <a:p>
            <a:endParaRPr lang="en-US" dirty="0"/>
          </a:p>
          <a:p>
            <a:r>
              <a:rPr lang="en-US" dirty="0"/>
              <a:t>The activity is also part of the work plan of the Technical Expert Group on Comprehensive Risk Management. </a:t>
            </a:r>
          </a:p>
          <a:p>
            <a:endParaRPr lang="en-GB" dirty="0"/>
          </a:p>
        </p:txBody>
      </p:sp>
      <p:sp>
        <p:nvSpPr>
          <p:cNvPr id="4" name="Slide Number Placeholder 3"/>
          <p:cNvSpPr>
            <a:spLocks noGrp="1"/>
          </p:cNvSpPr>
          <p:nvPr>
            <p:ph type="sldNum" sz="quarter" idx="5"/>
          </p:nvPr>
        </p:nvSpPr>
        <p:spPr/>
        <p:txBody>
          <a:bodyPr/>
          <a:lstStyle/>
          <a:p>
            <a:fld id="{88E2B9BE-D21C-4ED4-A1D2-DC6CCB18E2BC}" type="slidenum">
              <a:rPr lang="en-GB" smtClean="0"/>
              <a:t>16</a:t>
            </a:fld>
            <a:endParaRPr lang="en-GB"/>
          </a:p>
        </p:txBody>
      </p:sp>
    </p:spTree>
    <p:extLst>
      <p:ext uri="{BB962C8B-B14F-4D97-AF65-F5344CB8AC3E}">
        <p14:creationId xmlns:p14="http://schemas.microsoft.com/office/powerpoint/2010/main" val="391672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buFont typeface="Arial"/>
              <a:buChar char="•"/>
            </a:pPr>
            <a:r>
              <a:rPr lang="en-US" dirty="0">
                <a:latin typeface="Calibri" panose="020F0502020204030204" pitchFamily="34" charset="0"/>
                <a:ea typeface="Calibri" panose="020F0502020204030204" pitchFamily="34" charset="0"/>
                <a:cs typeface="Times New Roman" panose="02020603050405020304" pitchFamily="18" charset="0"/>
              </a:rPr>
              <a:t>WMO and Hong Kong Observatory are scientific advisor</a:t>
            </a:r>
          </a:p>
          <a:p>
            <a:pPr marL="285750" indent="-285750">
              <a:buFont typeface="Arial"/>
              <a:buChar char="•"/>
            </a:pPr>
            <a:r>
              <a:rPr lang="en-US" dirty="0">
                <a:latin typeface="Calibri" panose="020F0502020204030204" pitchFamily="34" charset="0"/>
                <a:ea typeface="Calibri" panose="020F0502020204030204" pitchFamily="34" charset="0"/>
                <a:cs typeface="Times New Roman" panose="02020603050405020304" pitchFamily="18" charset="0"/>
              </a:rPr>
              <a:t>China (Tsunamis, Droughts), Malaysia (Floods), Singapore, Vietnam (COVID)</a:t>
            </a:r>
          </a:p>
          <a:p>
            <a:pPr marL="285750" indent="-285750">
              <a:buFont typeface="Arial"/>
              <a:buChar char="•"/>
            </a:pPr>
            <a:r>
              <a:rPr lang="en-US" dirty="0">
                <a:latin typeface="Calibri" panose="020F0502020204030204" pitchFamily="34" charset="0"/>
                <a:ea typeface="Calibri" panose="020F0502020204030204" pitchFamily="34" charset="0"/>
                <a:cs typeface="Times New Roman" panose="02020603050405020304" pitchFamily="18" charset="0"/>
              </a:rPr>
              <a:t>All in UN languages, </a:t>
            </a:r>
          </a:p>
          <a:p>
            <a:pPr marL="285750" indent="-285750">
              <a:buFont typeface="Arial"/>
              <a:buChar char="•"/>
            </a:pPr>
            <a:r>
              <a:rPr lang="en-US" dirty="0">
                <a:latin typeface="Calibri" panose="020F0502020204030204" pitchFamily="34" charset="0"/>
                <a:ea typeface="Calibri" panose="020F0502020204030204" pitchFamily="34" charset="0"/>
                <a:cs typeface="Times New Roman" panose="02020603050405020304" pitchFamily="18" charset="0"/>
              </a:rPr>
              <a:t>UNICEF and UNDRR Asia Pacific </a:t>
            </a:r>
          </a:p>
          <a:p>
            <a:pPr marL="285750" indent="-285750">
              <a:buFont typeface="Arial"/>
              <a:buChar char="•"/>
            </a:pPr>
            <a:r>
              <a:rPr lang="en-US" dirty="0">
                <a:latin typeface="Calibri" panose="020F0502020204030204" pitchFamily="34" charset="0"/>
                <a:ea typeface="Calibri" panose="020F0502020204030204" pitchFamily="34" charset="0"/>
                <a:cs typeface="Times New Roman" panose="02020603050405020304" pitchFamily="18" charset="0"/>
              </a:rPr>
              <a:t>Call for more collaboration and outreach activities, share your best practices in empowering youth!</a:t>
            </a:r>
          </a:p>
        </p:txBody>
      </p:sp>
      <p:sp>
        <p:nvSpPr>
          <p:cNvPr id="4" name="Slide Number Placeholder 3"/>
          <p:cNvSpPr>
            <a:spLocks noGrp="1"/>
          </p:cNvSpPr>
          <p:nvPr>
            <p:ph type="sldNum" sz="quarter" idx="5"/>
          </p:nvPr>
        </p:nvSpPr>
        <p:spPr/>
        <p:txBody>
          <a:bodyPr/>
          <a:lstStyle/>
          <a:p>
            <a:fld id="{DD9C5B72-09E1-4D58-A0D5-4AEBF87A2F3D}" type="slidenum">
              <a:rPr lang="en-US" smtClean="0"/>
              <a:t>17</a:t>
            </a:fld>
            <a:endParaRPr lang="en-US"/>
          </a:p>
        </p:txBody>
      </p:sp>
    </p:spTree>
    <p:extLst>
      <p:ext uri="{BB962C8B-B14F-4D97-AF65-F5344CB8AC3E}">
        <p14:creationId xmlns:p14="http://schemas.microsoft.com/office/powerpoint/2010/main" val="4114263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buFont typeface="Arial"/>
              <a:buChar char="•"/>
            </a:pPr>
            <a:r>
              <a:rPr lang="en-US" dirty="0">
                <a:latin typeface="Calibri" panose="020F0502020204030204" pitchFamily="34" charset="0"/>
                <a:ea typeface="Calibri" panose="020F0502020204030204" pitchFamily="34" charset="0"/>
                <a:cs typeface="Times New Roman" panose="02020603050405020304" pitchFamily="18" charset="0"/>
              </a:rPr>
              <a:t>Showcase Mocha, RSMC-New Delhi, Bangladesh Met Services all received appreciation from IFRC, UNOCHA, UNHCR</a:t>
            </a:r>
          </a:p>
          <a:p>
            <a:pPr marL="285750" indent="-285750">
              <a:buFont typeface="Arial"/>
              <a:buChar char="•"/>
            </a:pPr>
            <a:r>
              <a:rPr lang="en-US" dirty="0">
                <a:latin typeface="Calibri" panose="020F0502020204030204" pitchFamily="34" charset="0"/>
                <a:ea typeface="Calibri" panose="020F0502020204030204" pitchFamily="34" charset="0"/>
                <a:cs typeface="Times New Roman" panose="02020603050405020304" pitchFamily="18" charset="0"/>
              </a:rPr>
              <a:t>Call for Typhoon Committee Member’s contribution!</a:t>
            </a:r>
          </a:p>
          <a:p>
            <a:pPr marL="0" indent="0">
              <a:buFont typeface="Arial"/>
              <a:buNone/>
            </a:pPr>
            <a:r>
              <a:rPr lang="en-US" dirty="0">
                <a:latin typeface="Calibri" panose="020F0502020204030204" pitchFamily="34" charset="0"/>
                <a:ea typeface="Calibri" panose="020F0502020204030204" pitchFamily="34" charset="0"/>
                <a:cs typeface="Times New Roman" panose="02020603050405020304" pitchFamily="18" charset="0"/>
              </a:rPr>
              <a:t>Welcome to join our Coordination and Briefing Team</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Raise visibility among UN organizations, develop connections with other met services, and capacity building </a:t>
            </a:r>
            <a:r>
              <a:rPr lang="en-CH" sz="1200" b="0" i="0" dirty="0">
                <a:effectLst/>
                <a:latin typeface="+mn-lt"/>
              </a:rPr>
              <a:t>for members </a:t>
            </a:r>
            <a:r>
              <a:rPr lang="en-CH" sz="1200" dirty="0">
                <a:latin typeface="+mn-lt"/>
              </a:rPr>
              <a:t>in weather, water and climate service for Anticipatory Actions and Crisis Support</a:t>
            </a:r>
            <a:endParaRPr lang="en-GB" dirty="0"/>
          </a:p>
          <a:p>
            <a:pPr marL="0" indent="0">
              <a:buFont typeface="Arial"/>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18</a:t>
            </a:fld>
            <a:endParaRPr lang="en-US"/>
          </a:p>
        </p:txBody>
      </p:sp>
    </p:spTree>
    <p:extLst>
      <p:ext uri="{BB962C8B-B14F-4D97-AF65-F5344CB8AC3E}">
        <p14:creationId xmlns:p14="http://schemas.microsoft.com/office/powerpoint/2010/main" val="250865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normAutofit/>
          </a:bodyPr>
          <a:lstStyle/>
          <a:p>
            <a:pPr marL="342900" lvl="0" indent="-342900">
              <a:buFont typeface="Symbol"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Haiti, Guyana, Tonga, Barbados</a:t>
            </a: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21</a:t>
            </a:fld>
            <a:endParaRPr lang="fr-FR"/>
          </a:p>
        </p:txBody>
      </p:sp>
    </p:spTree>
    <p:extLst>
      <p:ext uri="{BB962C8B-B14F-4D97-AF65-F5344CB8AC3E}">
        <p14:creationId xmlns:p14="http://schemas.microsoft.com/office/powerpoint/2010/main" val="398301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buFont typeface="Arial"/>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23</a:t>
            </a:fld>
            <a:endParaRPr lang="en-US"/>
          </a:p>
        </p:txBody>
      </p:sp>
    </p:spTree>
    <p:extLst>
      <p:ext uri="{BB962C8B-B14F-4D97-AF65-F5344CB8AC3E}">
        <p14:creationId xmlns:p14="http://schemas.microsoft.com/office/powerpoint/2010/main" val="2569461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A903AD8-D0EE-4FF1-9245-F8F43FF436C8}" type="slidenum">
              <a:rPr lang="en-US" smtClean="0"/>
              <a:t>24</a:t>
            </a:fld>
            <a:endParaRPr lang="en-US"/>
          </a:p>
        </p:txBody>
      </p:sp>
    </p:spTree>
    <p:extLst>
      <p:ext uri="{BB962C8B-B14F-4D97-AF65-F5344CB8AC3E}">
        <p14:creationId xmlns:p14="http://schemas.microsoft.com/office/powerpoint/2010/main" val="187499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Creating regional hydrological centers </a:t>
            </a:r>
            <a:r>
              <a:rPr lang="en-US" dirty="0">
                <a:cs typeface="Calibri"/>
              </a:rPr>
              <a:t>as </a:t>
            </a:r>
            <a:r>
              <a:rPr lang="en-US">
                <a:cs typeface="Calibri"/>
              </a:rPr>
              <a:t>already approved</a:t>
            </a:r>
          </a:p>
          <a:p>
            <a:r>
              <a:rPr lang="en-US">
                <a:cs typeface="Calibri"/>
              </a:rPr>
              <a:t>Expansion of SWFP, where needed, which is already in progress </a:t>
            </a:r>
          </a:p>
          <a:p>
            <a:r>
              <a:rPr lang="en-US">
                <a:cs typeface="Calibri"/>
              </a:rPr>
              <a:t>Inclusion of additional hazards – heat/health impacts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DengXian" panose="02010600030101010101" pitchFamily="2" charset="-122"/>
                <a:cs typeface="Times New Roman" panose="02020603050405020304" pitchFamily="18" charset="0"/>
              </a:rPr>
              <a:t>For this to happen, we need the resources at Secretariat to support the implementation of the EWS. We need resources to support the Technical Commissions in further developing technical regulations, standards, guides, guidelines and training materials which are crucially needed to inform and guide the practical implementation at regional and national level. We also need resources to support research to operation transfers, such as the preparation of MTG 3</a:t>
            </a:r>
            <a:r>
              <a:rPr lang="en-US" sz="1200" baseline="30000">
                <a:effectLst/>
                <a:latin typeface="Calibri" panose="020F0502020204030204" pitchFamily="34" charset="0"/>
                <a:ea typeface="DengXian" panose="02010600030101010101" pitchFamily="2" charset="-122"/>
                <a:cs typeface="Times New Roman" panose="02020603050405020304" pitchFamily="18" charset="0"/>
              </a:rPr>
              <a:t>rd</a:t>
            </a:r>
            <a:r>
              <a:rPr lang="en-US" sz="1200">
                <a:effectLst/>
                <a:latin typeface="Calibri" panose="020F0502020204030204" pitchFamily="34" charset="0"/>
                <a:ea typeface="DengXian" panose="02010600030101010101" pitchFamily="2" charset="-122"/>
                <a:cs typeface="Times New Roman" panose="02020603050405020304" pitchFamily="18" charset="0"/>
              </a:rPr>
              <a:t> generation for countries who may not have capabilities. </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p>
            <a:endParaRPr lang="en-US">
              <a:cs typeface="Calibri"/>
            </a:endParaRPr>
          </a:p>
          <a:p>
            <a:r>
              <a:rPr lang="en-US">
                <a:cs typeface="Calibri"/>
              </a:rPr>
              <a:t>In conclusion, 6 key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5BAA"/>
                </a:solidFill>
                <a:latin typeface="+mj-lt"/>
                <a:ea typeface="Verdana" panose="020B0604030504040204" pitchFamily="34" charset="0"/>
                <a:cs typeface="Verdana" panose="020B0604030504040204" pitchFamily="34"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a:t>
            </a:r>
            <a:r>
              <a:rPr lang="en-CH" sz="1800" b="1" dirty="0">
                <a:effectLst/>
                <a:latin typeface="Calibri" panose="020F0502020204030204" pitchFamily="34" charset="0"/>
                <a:ea typeface="Calibri" panose="020F0502020204030204" pitchFamily="34" charset="0"/>
                <a:cs typeface="Times New Roman" panose="02020603050405020304" pitchFamily="18" charset="0"/>
              </a:rPr>
              <a:t>rust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a:t>
            </a:r>
            <a:r>
              <a:rPr lang="en-CH" sz="1800" b="1" dirty="0" err="1">
                <a:effectLst/>
                <a:latin typeface="Calibri" panose="020F0502020204030204" pitchFamily="34" charset="0"/>
                <a:ea typeface="Calibri" panose="020F0502020204030204" pitchFamily="34" charset="0"/>
                <a:cs typeface="Times New Roman" panose="02020603050405020304" pitchFamily="18" charset="0"/>
              </a:rPr>
              <a:t>ecretariat</a:t>
            </a:r>
            <a:r>
              <a:rPr lang="en-CH" sz="1800" b="1" dirty="0">
                <a:effectLst/>
                <a:latin typeface="Calibri" panose="020F0502020204030204" pitchFamily="34" charset="0"/>
                <a:ea typeface="Calibri" panose="020F0502020204030204" pitchFamily="34" charset="0"/>
                <a:cs typeface="Times New Roman" panose="02020603050405020304" pitchFamily="18" charset="0"/>
              </a:rPr>
              <a:t> to deliver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on its coordination and resource mobilization mandate  </a:t>
            </a:r>
            <a:endParaRPr lang="en-GB" sz="1200" b="1" kern="1200" dirty="0">
              <a:solidFill>
                <a:srgbClr val="005BAA"/>
              </a:solidFill>
              <a:latin typeface="+mj-lt"/>
              <a:ea typeface="Verdana" panose="020B0604030504040204" pitchFamily="34" charset="0"/>
              <a:cs typeface="Verdana" panose="020B0604030504040204" pitchFamily="34" charset="0"/>
            </a:endParaRPr>
          </a:p>
          <a:p>
            <a:pPr lvl="0"/>
            <a:r>
              <a:rPr lang="en-US" sz="1200" b="1" kern="1200">
                <a:solidFill>
                  <a:srgbClr val="005BAA"/>
                </a:solidFill>
                <a:latin typeface="Arial" panose="020B0604020202020204"/>
                <a:ea typeface="Verdana" panose="020B0604030504040204" pitchFamily="34" charset="0"/>
                <a:cs typeface="Verdana" panose="020B0604030504040204" pitchFamily="34" charset="0"/>
              </a:rPr>
              <a:t>- N</a:t>
            </a:r>
            <a:r>
              <a:rPr lang="en-CH" sz="1200" b="1" kern="1200" dirty="0" err="1">
                <a:solidFill>
                  <a:srgbClr val="005BAA"/>
                </a:solidFill>
                <a:latin typeface="Arial" panose="020B0604020202020204"/>
                <a:ea typeface="Verdana" panose="020B0604030504040204" pitchFamily="34" charset="0"/>
                <a:cs typeface="Verdana" panose="020B0604030504040204" pitchFamily="34" charset="0"/>
              </a:rPr>
              <a:t>eed</a:t>
            </a:r>
            <a:r>
              <a:rPr lang="en-CH" sz="1200" b="1" kern="1200">
                <a:solidFill>
                  <a:srgbClr val="005BAA"/>
                </a:solidFill>
                <a:latin typeface="Arial" panose="020B0604020202020204"/>
                <a:ea typeface="Verdana" panose="020B0604030504040204" pitchFamily="34" charset="0"/>
                <a:cs typeface="Verdana" panose="020B0604030504040204" pitchFamily="34" charset="0"/>
              </a:rPr>
              <a:t> for Members to be active participants </a:t>
            </a:r>
            <a:endParaRPr lang="en-GB" sz="1200" b="1" kern="1200">
              <a:solidFill>
                <a:srgbClr val="005BAA"/>
              </a:solidFill>
              <a:latin typeface="Arial" panose="020B0604020202020204"/>
              <a:ea typeface="Verdana" panose="020B0604030504040204" pitchFamily="34" charset="0"/>
              <a:cs typeface="Verdana" panose="020B0604030504040204" pitchFamily="34" charset="0"/>
            </a:endParaRPr>
          </a:p>
          <a:p>
            <a:pPr lvl="0"/>
            <a:r>
              <a:rPr lang="en-US" sz="1200" b="1" kern="1200">
                <a:solidFill>
                  <a:srgbClr val="005BAA"/>
                </a:solidFill>
                <a:latin typeface="Arial" panose="020B0604020202020204"/>
                <a:ea typeface="Verdana" panose="020B0604030504040204" pitchFamily="34" charset="0"/>
                <a:cs typeface="Verdana" panose="020B0604030504040204" pitchFamily="34" charset="0"/>
              </a:rPr>
              <a:t>- N</a:t>
            </a:r>
            <a:r>
              <a:rPr lang="en-CH" sz="1200" b="1" kern="1200" dirty="0" err="1">
                <a:solidFill>
                  <a:srgbClr val="005BAA"/>
                </a:solidFill>
                <a:latin typeface="Arial" panose="020B0604020202020204"/>
                <a:ea typeface="Verdana" panose="020B0604030504040204" pitchFamily="34" charset="0"/>
                <a:cs typeface="Verdana" panose="020B0604030504040204" pitchFamily="34" charset="0"/>
              </a:rPr>
              <a:t>eed</a:t>
            </a:r>
            <a:r>
              <a:rPr lang="en-CH" sz="1200" b="1" kern="1200">
                <a:solidFill>
                  <a:srgbClr val="005BAA"/>
                </a:solidFill>
                <a:latin typeface="Arial" panose="020B0604020202020204"/>
                <a:ea typeface="Verdana" panose="020B0604030504040204" pitchFamily="34" charset="0"/>
                <a:cs typeface="Verdana" panose="020B0604030504040204" pitchFamily="34" charset="0"/>
              </a:rPr>
              <a:t> for resources</a:t>
            </a:r>
            <a:endParaRPr lang="en-GB" sz="1200" b="1" kern="1200">
              <a:solidFill>
                <a:srgbClr val="005BAA"/>
              </a:solidFill>
              <a:latin typeface="Arial" panose="020B0604020202020204"/>
              <a:ea typeface="Verdana" panose="020B0604030504040204" pitchFamily="34" charset="0"/>
              <a:cs typeface="Verdana" panose="020B0604030504040204" pitchFamily="34" charset="0"/>
            </a:endParaRPr>
          </a:p>
          <a:p>
            <a:pPr marL="0" lvl="0" indent="0" algn="l" defTabSz="1244600">
              <a:lnSpc>
                <a:spcPct val="90000"/>
              </a:lnSpc>
              <a:spcBef>
                <a:spcPct val="0"/>
              </a:spcBef>
              <a:spcAft>
                <a:spcPct val="35000"/>
              </a:spcAft>
              <a:buNone/>
            </a:pPr>
            <a:r>
              <a:rPr lang="en-US" sz="1200" b="1" kern="1200">
                <a:solidFill>
                  <a:srgbClr val="005BAA"/>
                </a:solidFill>
                <a:latin typeface="Arial" panose="020B0604020202020204"/>
                <a:ea typeface="Verdana" panose="020B0604030504040204" pitchFamily="34" charset="0"/>
                <a:cs typeface="Verdana" panose="020B0604030504040204" pitchFamily="34" charset="0"/>
              </a:rPr>
              <a:t>- Leveraging </a:t>
            </a:r>
            <a:r>
              <a:rPr lang="en-CH" sz="1200" b="1" kern="1200">
                <a:solidFill>
                  <a:srgbClr val="005BAA"/>
                </a:solidFill>
                <a:latin typeface="Arial" panose="020B0604020202020204"/>
                <a:ea typeface="Verdana" panose="020B0604030504040204" pitchFamily="34" charset="0"/>
                <a:cs typeface="Verdana" panose="020B0604030504040204" pitchFamily="34" charset="0"/>
              </a:rPr>
              <a:t>existing mechanisms </a:t>
            </a:r>
            <a:endParaRPr lang="en-GB" sz="1200" b="1" kern="1200">
              <a:solidFill>
                <a:srgbClr val="005BAA"/>
              </a:solidFill>
              <a:latin typeface="Arial" panose="020B0604020202020204"/>
              <a:ea typeface="Verdana" panose="020B0604030504040204" pitchFamily="34" charset="0"/>
              <a:cs typeface="Verdana" panose="020B0604030504040204" pitchFamily="34" charset="0"/>
            </a:endParaRPr>
          </a:p>
          <a:p>
            <a:pPr marL="0" lvl="0" indent="0" algn="l" defTabSz="1244600">
              <a:lnSpc>
                <a:spcPct val="90000"/>
              </a:lnSpc>
              <a:spcBef>
                <a:spcPct val="0"/>
              </a:spcBef>
              <a:spcAft>
                <a:spcPct val="35000"/>
              </a:spcAft>
              <a:buNone/>
            </a:pPr>
            <a:r>
              <a:rPr lang="en-US" sz="1200" b="1" kern="1200">
                <a:solidFill>
                  <a:srgbClr val="005BAA"/>
                </a:solidFill>
                <a:latin typeface="Arial" panose="020B0604020202020204"/>
                <a:ea typeface="Verdana" panose="020B0604030504040204" pitchFamily="34" charset="0"/>
                <a:cs typeface="Verdana" panose="020B0604030504040204" pitchFamily="34" charset="0"/>
              </a:rPr>
              <a:t>- G</a:t>
            </a:r>
            <a:r>
              <a:rPr lang="en-CH" sz="1200" b="1" kern="1200">
                <a:solidFill>
                  <a:srgbClr val="005BAA"/>
                </a:solidFill>
                <a:latin typeface="Arial" panose="020B0604020202020204"/>
                <a:ea typeface="Verdana" panose="020B0604030504040204" pitchFamily="34" charset="0"/>
                <a:cs typeface="Verdana" panose="020B0604030504040204" pitchFamily="34" charset="0"/>
              </a:rPr>
              <a:t>lobal , regional and national </a:t>
            </a:r>
            <a:r>
              <a:rPr lang="en-US" sz="1200" b="1" kern="1200" dirty="0">
                <a:solidFill>
                  <a:srgbClr val="005BAA"/>
                </a:solidFill>
                <a:latin typeface="Arial" panose="020B0604020202020204"/>
                <a:ea typeface="Verdana" panose="020B0604030504040204" pitchFamily="34" charset="0"/>
                <a:cs typeface="Verdana" panose="020B0604030504040204" pitchFamily="34" charset="0"/>
              </a:rPr>
              <a:t>efforts are needed </a:t>
            </a:r>
            <a:r>
              <a:rPr lang="en-CH" sz="1200" b="1" kern="1200">
                <a:solidFill>
                  <a:srgbClr val="005BAA"/>
                </a:solidFill>
                <a:latin typeface="Arial" panose="020B0604020202020204"/>
                <a:ea typeface="Verdana" panose="020B0604030504040204" pitchFamily="34" charset="0"/>
                <a:cs typeface="Verdana" panose="020B0604030504040204" pitchFamily="34" charset="0"/>
              </a:rPr>
              <a:t> </a:t>
            </a:r>
            <a:endParaRPr lang="en-GB" sz="1200" b="1" kern="1200">
              <a:solidFill>
                <a:srgbClr val="005BAA"/>
              </a:solidFill>
              <a:latin typeface="Arial" panose="020B0604020202020204"/>
              <a:ea typeface="Verdana" panose="020B0604030504040204" pitchFamily="34" charset="0"/>
              <a:cs typeface="Verdana" panose="020B0604030504040204" pitchFamily="34" charset="0"/>
            </a:endParaRPr>
          </a:p>
          <a:p>
            <a:pPr lvl="0"/>
            <a:r>
              <a:rPr lang="en-US" sz="1200" b="1" kern="1200">
                <a:solidFill>
                  <a:srgbClr val="005BAA"/>
                </a:solidFill>
                <a:latin typeface="Arial" panose="020B0604020202020204"/>
                <a:ea typeface="Verdana" panose="020B0604030504040204" pitchFamily="34" charset="0"/>
                <a:cs typeface="Verdana" panose="020B0604030504040204" pitchFamily="34" charset="0"/>
              </a:rPr>
              <a:t>- J</a:t>
            </a:r>
            <a:r>
              <a:rPr lang="en-CH" sz="1200" b="1" kern="1200" dirty="0" err="1">
                <a:solidFill>
                  <a:srgbClr val="005BAA"/>
                </a:solidFill>
                <a:latin typeface="Arial" panose="020B0604020202020204"/>
                <a:ea typeface="Verdana" panose="020B0604030504040204" pitchFamily="34" charset="0"/>
                <a:cs typeface="Verdana" panose="020B0604030504040204" pitchFamily="34" charset="0"/>
              </a:rPr>
              <a:t>oined</a:t>
            </a:r>
            <a:r>
              <a:rPr lang="en-CH" sz="1200" b="1" kern="1200">
                <a:solidFill>
                  <a:srgbClr val="005BAA"/>
                </a:solidFill>
                <a:latin typeface="Arial" panose="020B0604020202020204"/>
                <a:ea typeface="Verdana" panose="020B0604030504040204" pitchFamily="34" charset="0"/>
                <a:cs typeface="Verdana" panose="020B0604030504040204" pitchFamily="34" charset="0"/>
              </a:rPr>
              <a:t>-up approach – INFCOM</a:t>
            </a:r>
            <a:r>
              <a:rPr lang="en-US" sz="1200" b="1" kern="1200">
                <a:solidFill>
                  <a:srgbClr val="005BAA"/>
                </a:solidFill>
                <a:latin typeface="Arial" panose="020B0604020202020204"/>
                <a:ea typeface="Verdana" panose="020B0604030504040204" pitchFamily="34" charset="0"/>
                <a:cs typeface="Verdana" panose="020B0604030504040204" pitchFamily="34" charset="0"/>
              </a:rPr>
              <a:t>/</a:t>
            </a:r>
            <a:r>
              <a:rPr lang="en-CH" sz="1200" b="1" kern="1200">
                <a:solidFill>
                  <a:srgbClr val="005BAA"/>
                </a:solidFill>
                <a:latin typeface="Arial" panose="020B0604020202020204"/>
                <a:ea typeface="Verdana" panose="020B0604030504040204" pitchFamily="34" charset="0"/>
                <a:cs typeface="Verdana" panose="020B0604030504040204" pitchFamily="34" charset="0"/>
              </a:rPr>
              <a:t>SERCOM/RB</a:t>
            </a:r>
            <a:r>
              <a:rPr lang="en-US" sz="1200" b="1" kern="1200">
                <a:solidFill>
                  <a:srgbClr val="005BAA"/>
                </a:solidFill>
                <a:latin typeface="Arial" panose="020B0604020202020204"/>
                <a:ea typeface="Verdana" panose="020B0604030504040204" pitchFamily="34" charset="0"/>
                <a:cs typeface="Verdana" panose="020B0604030504040204" pitchFamily="34" charset="0"/>
              </a:rPr>
              <a:t>/RAs/Secretariat</a:t>
            </a:r>
            <a:endParaRPr lang="en-GB" sz="1200" b="1" kern="1200">
              <a:solidFill>
                <a:srgbClr val="005BAA"/>
              </a:solidFill>
              <a:latin typeface="Arial" panose="020B0604020202020204"/>
              <a:ea typeface="Verdana" panose="020B0604030504040204" pitchFamily="34" charset="0"/>
              <a:cs typeface="Verdana" panose="020B060403050404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C7ADB20-D4A1-4748-BA66-A2B3CA7322A9}" type="slidenum">
              <a:rPr lang="en-US" smtClean="0"/>
              <a:t>26</a:t>
            </a:fld>
            <a:endParaRPr lang="en-US"/>
          </a:p>
        </p:txBody>
      </p:sp>
    </p:spTree>
    <p:extLst>
      <p:ext uri="{BB962C8B-B14F-4D97-AF65-F5344CB8AC3E}">
        <p14:creationId xmlns:p14="http://schemas.microsoft.com/office/powerpoint/2010/main" val="3257444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normAutofit/>
          </a:bodyPr>
          <a:lstStyle/>
          <a:p>
            <a:pPr marL="1127204" lvl="1" indent="-433540">
              <a:lnSpc>
                <a:spcPct val="150000"/>
              </a:lnSpc>
              <a:buFont typeface="Arial,Sans-Serif"/>
              <a:buChar char="•"/>
            </a:pPr>
            <a:r>
              <a:rPr lang="en-US" b="1"/>
              <a:t>EW4All contextualization to countries</a:t>
            </a:r>
            <a:endParaRPr lang="en-US"/>
          </a:p>
          <a:p>
            <a:pPr marL="1127204" lvl="1" indent="-433540">
              <a:lnSpc>
                <a:spcPct val="150000"/>
              </a:lnSpc>
              <a:buFont typeface="Arial,Sans-Serif"/>
              <a:buChar char="•"/>
            </a:pPr>
            <a:r>
              <a:rPr lang="en-US"/>
              <a:t>Pillar implementation strategies developed and coordinated across pillars [global]</a:t>
            </a:r>
          </a:p>
          <a:p>
            <a:pPr marL="1127204" lvl="1" indent="-433540">
              <a:lnSpc>
                <a:spcPct val="150000"/>
              </a:lnSpc>
              <a:buFont typeface="Arial,Sans-Serif"/>
              <a:buChar char="•"/>
            </a:pPr>
            <a:r>
              <a:rPr lang="en-US"/>
              <a:t>Derive national action plans based on country needs and priorities (hazards)complementing existing initiatives</a:t>
            </a: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33</a:t>
            </a:fld>
            <a:endParaRPr lang="fr-FR"/>
          </a:p>
        </p:txBody>
      </p:sp>
    </p:spTree>
    <p:extLst>
      <p:ext uri="{BB962C8B-B14F-4D97-AF65-F5344CB8AC3E}">
        <p14:creationId xmlns:p14="http://schemas.microsoft.com/office/powerpoint/2010/main" val="220325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3</a:t>
            </a:fld>
            <a:endParaRPr lang="en-US"/>
          </a:p>
        </p:txBody>
      </p:sp>
    </p:spTree>
    <p:extLst>
      <p:ext uri="{BB962C8B-B14F-4D97-AF65-F5344CB8AC3E}">
        <p14:creationId xmlns:p14="http://schemas.microsoft.com/office/powerpoint/2010/main" val="3985058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A2D21D1-52E2-420B-B491-CFF6D7BB79FB}" type="slidenum">
              <a:rPr lang="en-US" smtClean="0"/>
              <a:pPr/>
              <a:t>34</a:t>
            </a:fld>
            <a:endParaRPr lang="en-US"/>
          </a:p>
        </p:txBody>
      </p:sp>
    </p:spTree>
    <p:extLst>
      <p:ext uri="{BB962C8B-B14F-4D97-AF65-F5344CB8AC3E}">
        <p14:creationId xmlns:p14="http://schemas.microsoft.com/office/powerpoint/2010/main" val="2650953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36</a:t>
            </a:fld>
            <a:endParaRPr lang="en-US"/>
          </a:p>
        </p:txBody>
      </p:sp>
    </p:spTree>
    <p:extLst>
      <p:ext uri="{BB962C8B-B14F-4D97-AF65-F5344CB8AC3E}">
        <p14:creationId xmlns:p14="http://schemas.microsoft.com/office/powerpoint/2010/main" val="1002906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normAutofit/>
          </a:bodyPr>
          <a:lstStyle/>
          <a:p>
            <a:pPr marL="0" indent="0">
              <a:buFontTx/>
              <a:buNone/>
            </a:pPr>
            <a:endParaRPr lang="en-GB" noProof="0"/>
          </a:p>
        </p:txBody>
      </p:sp>
      <p:sp>
        <p:nvSpPr>
          <p:cNvPr id="4" name="Slide Number Placeholder 3"/>
          <p:cNvSpPr>
            <a:spLocks noGrp="1"/>
          </p:cNvSpPr>
          <p:nvPr>
            <p:ph type="sldNum" sz="quarter" idx="5"/>
          </p:nvPr>
        </p:nvSpPr>
        <p:spPr/>
        <p:txBody>
          <a:bodyPr/>
          <a:lstStyle/>
          <a:p>
            <a:fld id="{DD9C5B72-09E1-4D58-A0D5-4AEBF87A2F3D}" type="slidenum">
              <a:rPr lang="en-US" smtClean="0"/>
              <a:t>37</a:t>
            </a:fld>
            <a:endParaRPr lang="en-US"/>
          </a:p>
        </p:txBody>
      </p:sp>
    </p:spTree>
    <p:extLst>
      <p:ext uri="{BB962C8B-B14F-4D97-AF65-F5344CB8AC3E}">
        <p14:creationId xmlns:p14="http://schemas.microsoft.com/office/powerpoint/2010/main" val="3693600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sz="1200">
              <a:solidFill>
                <a:srgbClr val="0B4F85"/>
              </a:solidFill>
            </a:endParaRP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38</a:t>
            </a:fld>
            <a:endParaRPr lang="fr-FR"/>
          </a:p>
        </p:txBody>
      </p:sp>
    </p:spTree>
    <p:extLst>
      <p:ext uri="{BB962C8B-B14F-4D97-AF65-F5344CB8AC3E}">
        <p14:creationId xmlns:p14="http://schemas.microsoft.com/office/powerpoint/2010/main" val="1233370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spcAft>
                <a:spcPts val="600"/>
              </a:spcAft>
            </a:pPr>
            <a:r>
              <a:rPr lang="en-US" sz="1200" b="1" dirty="0">
                <a:solidFill>
                  <a:srgbClr val="0070C0"/>
                </a:solidFill>
                <a:latin typeface="Roboto" panose="02000000000000000000" pitchFamily="2" charset="0"/>
                <a:ea typeface="Roboto" panose="02000000000000000000" pitchFamily="2" charset="0"/>
              </a:rPr>
              <a:t>Status:</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Monitoring indicators defined at outcomes/output level</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Indicators on cross-cutting elements like governance and enablers drafted</a:t>
            </a:r>
          </a:p>
          <a:p>
            <a:pPr>
              <a:spcAft>
                <a:spcPts val="600"/>
              </a:spcAft>
            </a:pPr>
            <a:r>
              <a:rPr lang="en-US" sz="1200" b="1" dirty="0">
                <a:solidFill>
                  <a:srgbClr val="0070C0"/>
                </a:solidFill>
                <a:latin typeface="Roboto" panose="02000000000000000000" pitchFamily="2" charset="0"/>
                <a:ea typeface="Roboto" panose="02000000000000000000" pitchFamily="2" charset="0"/>
              </a:rPr>
              <a:t>Next Steps: </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A Monitoring Plan being developed: </a:t>
            </a:r>
            <a:br>
              <a:rPr lang="en-US" sz="1200" dirty="0">
                <a:latin typeface="Roboto" panose="02000000000000000000" pitchFamily="2" charset="0"/>
                <a:ea typeface="Roboto" panose="02000000000000000000" pitchFamily="2" charset="0"/>
              </a:rPr>
            </a:br>
            <a:r>
              <a:rPr lang="en-US" sz="1200" dirty="0">
                <a:latin typeface="Roboto" panose="02000000000000000000" pitchFamily="2" charset="0"/>
                <a:ea typeface="Roboto" panose="02000000000000000000" pitchFamily="2" charset="0"/>
              </a:rPr>
              <a:t>data availability, source, method, reliability</a:t>
            </a:r>
          </a:p>
          <a:p>
            <a:pPr>
              <a:spcAft>
                <a:spcPts val="600"/>
              </a:spcAft>
            </a:pPr>
            <a:r>
              <a:rPr lang="en-US" sz="1200" b="1" dirty="0">
                <a:solidFill>
                  <a:srgbClr val="0070C0"/>
                </a:solidFill>
                <a:latin typeface="Roboto" panose="02000000000000000000" pitchFamily="2" charset="0"/>
                <a:ea typeface="Roboto" panose="02000000000000000000" pitchFamily="2" charset="0"/>
              </a:rPr>
              <a:t>Challenges: </a:t>
            </a:r>
          </a:p>
          <a:p>
            <a:pPr marL="342900" indent="-34290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Establishing a baseline:</a:t>
            </a:r>
            <a:r>
              <a:rPr lang="en-US" sz="1200" i="1" dirty="0">
                <a:latin typeface="Roboto" panose="02000000000000000000" pitchFamily="2" charset="0"/>
                <a:ea typeface="Roboto" panose="02000000000000000000" pitchFamily="2" charset="0"/>
              </a:rPr>
              <a:t> </a:t>
            </a:r>
            <a:r>
              <a:rPr lang="en-US" sz="1200" dirty="0">
                <a:latin typeface="Roboto" panose="02000000000000000000" pitchFamily="2" charset="0"/>
                <a:ea typeface="Roboto" panose="02000000000000000000" pitchFamily="2" charset="0"/>
              </a:rPr>
              <a:t>data missing on many indicators</a:t>
            </a:r>
          </a:p>
          <a:p>
            <a:pPr marL="342900" indent="-34290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Evolving metrics that will become progressively available</a:t>
            </a:r>
          </a:p>
          <a:p>
            <a:pPr marL="285750" indent="-285750">
              <a:spcAft>
                <a:spcPts val="600"/>
              </a:spcAft>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a:p>
            <a:pPr marL="285750" indent="-285750">
              <a:buFont typeface="Arial"/>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39</a:t>
            </a:fld>
            <a:endParaRPr lang="en-US"/>
          </a:p>
        </p:txBody>
      </p:sp>
    </p:spTree>
    <p:extLst>
      <p:ext uri="{BB962C8B-B14F-4D97-AF65-F5344CB8AC3E}">
        <p14:creationId xmlns:p14="http://schemas.microsoft.com/office/powerpoint/2010/main" val="112730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latin typeface="+mn-lt"/>
              <a:cs typeface="Calibri"/>
            </a:endParaRPr>
          </a:p>
        </p:txBody>
      </p:sp>
      <p:sp>
        <p:nvSpPr>
          <p:cNvPr id="4" name="Slide Number Placeholder 3"/>
          <p:cNvSpPr>
            <a:spLocks noGrp="1"/>
          </p:cNvSpPr>
          <p:nvPr>
            <p:ph type="sldNum" sz="quarter" idx="10"/>
          </p:nvPr>
        </p:nvSpPr>
        <p:spPr/>
        <p:txBody>
          <a:bodyPr/>
          <a:lstStyle/>
          <a:p>
            <a:fld id="{B68D2766-C49B-4C1A-9FEE-6F146754B02B}" type="slidenum">
              <a:rPr lang="en-US" smtClean="0"/>
              <a:t>42</a:t>
            </a:fld>
            <a:endParaRPr lang="en-US"/>
          </a:p>
        </p:txBody>
      </p:sp>
    </p:spTree>
    <p:extLst>
      <p:ext uri="{BB962C8B-B14F-4D97-AF65-F5344CB8AC3E}">
        <p14:creationId xmlns:p14="http://schemas.microsoft.com/office/powerpoint/2010/main" val="4235020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atin typeface="+mn-lt"/>
            </a:endParaRP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43</a:t>
            </a:fld>
            <a:endParaRPr lang="fr-FR"/>
          </a:p>
        </p:txBody>
      </p:sp>
    </p:spTree>
    <p:extLst>
      <p:ext uri="{BB962C8B-B14F-4D97-AF65-F5344CB8AC3E}">
        <p14:creationId xmlns:p14="http://schemas.microsoft.com/office/powerpoint/2010/main" val="131893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You all heard the background story earlier today, let me just start by highlighting that challenging timeline that we have and how its aligns with  and is reflected into our Congress strategy discussions</a:t>
            </a:r>
          </a:p>
          <a:p>
            <a:endParaRPr lang="en-US"/>
          </a:p>
          <a:p>
            <a:r>
              <a:rPr lang="en-US"/>
              <a:t>Executive Action Plan was built by Secretariat and partners, from existing and approved WMO developments and initiatives , </a:t>
            </a:r>
          </a:p>
          <a:p>
            <a:endParaRPr lang="en-US"/>
          </a:p>
          <a:p>
            <a:r>
              <a:rPr lang="en-US"/>
              <a:t>Countries to prioritize EWS and support NHHS, EW4ALL endorsed by World Meteorological Congress 19 as first priority area for 2024-2027</a:t>
            </a:r>
            <a:endParaRPr lang="en-FR"/>
          </a:p>
          <a:p>
            <a:endParaRPr lang="en-US"/>
          </a:p>
        </p:txBody>
      </p:sp>
      <p:sp>
        <p:nvSpPr>
          <p:cNvPr id="4" name="Slide Number Placeholder 3"/>
          <p:cNvSpPr>
            <a:spLocks noGrp="1"/>
          </p:cNvSpPr>
          <p:nvPr>
            <p:ph type="sldNum" sz="quarter" idx="5"/>
          </p:nvPr>
        </p:nvSpPr>
        <p:spPr/>
        <p:txBody>
          <a:bodyPr/>
          <a:lstStyle/>
          <a:p>
            <a:pPr marL="0" marR="0" lvl="0" indent="0" algn="r" defTabSz="1042988" rtl="0" eaLnBrk="1" fontAlgn="base" latinLnBrk="0" hangingPunct="1">
              <a:lnSpc>
                <a:spcPct val="100000"/>
              </a:lnSpc>
              <a:spcBef>
                <a:spcPct val="0"/>
              </a:spcBef>
              <a:spcAft>
                <a:spcPct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1042988" rtl="0" eaLnBrk="1" fontAlgn="base" latinLnBrk="0" hangingPunct="1">
                <a:lnSpc>
                  <a:spcPct val="100000"/>
                </a:lnSpc>
                <a:spcBef>
                  <a:spcPct val="0"/>
                </a:spcBef>
                <a:spcAft>
                  <a:spcPct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82068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a:buChar char="•"/>
            </a:pPr>
            <a:r>
              <a:rPr lang="en-US" dirty="0">
                <a:cs typeface="Calibri"/>
              </a:rPr>
              <a:t>EW4All is a collaborative space— </a:t>
            </a:r>
            <a:br>
              <a:rPr lang="en-US" dirty="0">
                <a:cs typeface="Calibri"/>
              </a:rPr>
            </a:br>
            <a:r>
              <a:rPr lang="en-US" dirty="0">
                <a:cs typeface="Calibri"/>
              </a:rPr>
              <a:t>partners across sectors drive its success.</a:t>
            </a:r>
          </a:p>
          <a:p>
            <a:pPr marL="310515" indent="-310515">
              <a:lnSpc>
                <a:spcPct val="170000"/>
              </a:lnSpc>
            </a:pPr>
            <a:r>
              <a:rPr lang="en-US" sz="1200" dirty="0">
                <a:solidFill>
                  <a:srgbClr val="004084"/>
                </a:solidFill>
              </a:rPr>
              <a:t>Represented are: </a:t>
            </a:r>
            <a:r>
              <a:rPr lang="en-US" sz="1200" kern="0" dirty="0">
                <a:latin typeface="Roboto"/>
                <a:ea typeface="Roboto"/>
                <a:cs typeface="Roboto"/>
              </a:rPr>
              <a:t>The private sector</a:t>
            </a:r>
            <a:endParaRPr lang="en-US" dirty="0">
              <a:latin typeface="Roboto"/>
              <a:ea typeface="Roboto"/>
              <a:cs typeface="Roboto"/>
            </a:endParaRPr>
          </a:p>
          <a:p>
            <a:pPr marL="310515" indent="-310515">
              <a:lnSpc>
                <a:spcPct val="170000"/>
              </a:lnSpc>
            </a:pPr>
            <a:r>
              <a:rPr lang="en-US" sz="1200" kern="0" dirty="0">
                <a:latin typeface="Roboto"/>
                <a:ea typeface="Roboto"/>
                <a:cs typeface="Roboto"/>
              </a:rPr>
              <a:t>Governments</a:t>
            </a:r>
            <a:endParaRPr lang="en-US" dirty="0"/>
          </a:p>
          <a:p>
            <a:pPr marL="310515" indent="-310515">
              <a:lnSpc>
                <a:spcPct val="170000"/>
              </a:lnSpc>
            </a:pPr>
            <a:r>
              <a:rPr lang="en-US" sz="1200" kern="0" dirty="0"/>
              <a:t>International development banks</a:t>
            </a:r>
          </a:p>
          <a:p>
            <a:pPr marL="310515" indent="-310515">
              <a:lnSpc>
                <a:spcPct val="170000"/>
              </a:lnSpc>
            </a:pPr>
            <a:r>
              <a:rPr lang="en-US" sz="1200" kern="0" dirty="0"/>
              <a:t>Civil society groups</a:t>
            </a:r>
          </a:p>
          <a:p>
            <a:pPr marL="310515" indent="-310515">
              <a:lnSpc>
                <a:spcPct val="170000"/>
              </a:lnSpc>
            </a:pPr>
            <a:r>
              <a:rPr lang="en-US" sz="1200" kern="0" dirty="0"/>
              <a:t>Non-governmental </a:t>
            </a:r>
            <a:r>
              <a:rPr lang="en-US" sz="1200" kern="0" dirty="0" err="1"/>
              <a:t>organisations</a:t>
            </a:r>
            <a:endParaRPr lang="en-US" sz="1200" kern="0" dirty="0"/>
          </a:p>
          <a:p>
            <a:pPr marL="310515" indent="-310515">
              <a:lnSpc>
                <a:spcPct val="170000"/>
              </a:lnSpc>
            </a:pPr>
            <a:r>
              <a:rPr lang="en-US" sz="1200" kern="0" dirty="0"/>
              <a:t>Inter-governmental </a:t>
            </a:r>
            <a:r>
              <a:rPr lang="en-US" sz="1200" kern="0" dirty="0" err="1"/>
              <a:t>organisations</a:t>
            </a:r>
            <a:endParaRPr lang="en-US" sz="1200" dirty="0">
              <a:solidFill>
                <a:srgbClr val="004084"/>
              </a:solidFill>
            </a:endParaRPr>
          </a:p>
          <a:p>
            <a:pPr marL="285750" indent="-285750">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5</a:t>
            </a:fld>
            <a:endParaRPr lang="fr-FR"/>
          </a:p>
        </p:txBody>
      </p:sp>
    </p:spTree>
    <p:extLst>
      <p:ext uri="{BB962C8B-B14F-4D97-AF65-F5344CB8AC3E}">
        <p14:creationId xmlns:p14="http://schemas.microsoft.com/office/powerpoint/2010/main" val="263562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7</a:t>
            </a:fld>
            <a:endParaRPr lang="fr-FR"/>
          </a:p>
        </p:txBody>
      </p:sp>
    </p:spTree>
    <p:extLst>
      <p:ext uri="{BB962C8B-B14F-4D97-AF65-F5344CB8AC3E}">
        <p14:creationId xmlns:p14="http://schemas.microsoft.com/office/powerpoint/2010/main" val="149963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8</a:t>
            </a:fld>
            <a:endParaRPr lang="en-US"/>
          </a:p>
        </p:txBody>
      </p:sp>
    </p:spTree>
    <p:extLst>
      <p:ext uri="{BB962C8B-B14F-4D97-AF65-F5344CB8AC3E}">
        <p14:creationId xmlns:p14="http://schemas.microsoft.com/office/powerpoint/2010/main" val="409115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10</a:t>
            </a:fld>
            <a:endParaRPr lang="en-US"/>
          </a:p>
        </p:txBody>
      </p:sp>
    </p:spTree>
    <p:extLst>
      <p:ext uri="{BB962C8B-B14F-4D97-AF65-F5344CB8AC3E}">
        <p14:creationId xmlns:p14="http://schemas.microsoft.com/office/powerpoint/2010/main" val="1196411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lvl="0" indent="-285750">
              <a:buFont typeface="Arial"/>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country roll-out begins with a national consultation workshop, which will agree on a national coordination mechanism, identify key stakeholders and discuss particular needs</a:t>
            </a:r>
            <a:endParaRPr lang="en-US" dirty="0">
              <a:ea typeface="Calibri" panose="020F0502020204030204"/>
              <a:cs typeface="Calibri" panose="020F0502020204030204"/>
            </a:endParaRPr>
          </a:p>
          <a:p>
            <a:pPr marL="285750" lvl="0" indent="-285750">
              <a:buFont typeface="Arial"/>
              <a:buChar char="•"/>
            </a:pPr>
            <a:r>
              <a:rPr lang="en-US" sz="1200" dirty="0">
                <a:effectLst/>
                <a:latin typeface="Calibri"/>
                <a:ea typeface="Calibri"/>
                <a:cs typeface="Calibri"/>
              </a:rPr>
              <a:t>Country implementation will </a:t>
            </a:r>
            <a:r>
              <a:rPr lang="en-US" sz="1200" dirty="0" err="1">
                <a:effectLst/>
                <a:latin typeface="Calibri"/>
                <a:ea typeface="Calibri"/>
                <a:cs typeface="Calibri"/>
              </a:rPr>
              <a:t>prioritise</a:t>
            </a:r>
            <a:r>
              <a:rPr lang="en-US" sz="1200" dirty="0">
                <a:effectLst/>
                <a:latin typeface="Calibri"/>
                <a:ea typeface="Calibri"/>
                <a:cs typeface="Calibri"/>
              </a:rPr>
              <a:t> strengthening coordination on EWS across the different sectors and scales (from global and regional to national and local)</a:t>
            </a:r>
          </a:p>
          <a:p>
            <a:pPr marL="285750" marR="0" lvl="0" indent="-285750" algn="l" defTabSz="1042988" rtl="0" eaLnBrk="0" fontAlgn="base" latinLnBrk="0" hangingPunct="0">
              <a:lnSpc>
                <a:spcPct val="100000"/>
              </a:lnSpc>
              <a:spcBef>
                <a:spcPct val="30000"/>
              </a:spcBef>
              <a:spcAft>
                <a:spcPct val="0"/>
              </a:spcAft>
              <a:buClrTx/>
              <a:buSzTx/>
              <a:buFont typeface="Arial"/>
              <a:buChar char="•"/>
              <a:tabLst/>
              <a:defRPr/>
            </a:pPr>
            <a:r>
              <a:rPr lang="en-US" sz="1200" dirty="0">
                <a:effectLst/>
                <a:latin typeface="Calibri"/>
                <a:ea typeface="Calibri"/>
                <a:cs typeface="Calibri"/>
              </a:rPr>
              <a:t>National implementation roadmaps will be developed to meet particular country needs</a:t>
            </a:r>
          </a:p>
          <a:p>
            <a:pPr marL="285750" indent="-285750">
              <a:spcBef>
                <a:spcPct val="30000"/>
              </a:spcBef>
              <a:spcAft>
                <a:spcPct val="0"/>
              </a:spcAft>
              <a:buFont typeface="Arial"/>
              <a:buChar char="•"/>
            </a:pPr>
            <a:r>
              <a:rPr lang="en-US" dirty="0">
                <a:ea typeface="Calibri"/>
                <a:cs typeface="Calibri"/>
              </a:rPr>
              <a:t>There are existing EWS partnerships like CREWS which is mobilized to support the initial roll-out</a:t>
            </a:r>
            <a:endParaRPr lang="en-US" dirty="0"/>
          </a:p>
          <a:p>
            <a:pPr marL="285750" indent="-285750">
              <a:buFont typeface="Arial"/>
              <a:buChar char="•"/>
            </a:pPr>
            <a:r>
              <a:rPr lang="en-US" dirty="0"/>
              <a:t>Global inter-pillar technical group developed the </a:t>
            </a:r>
            <a:r>
              <a:rPr lang="en-US" b="1" dirty="0"/>
              <a:t>“toolkit”</a:t>
            </a:r>
            <a:r>
              <a:rPr lang="en-US" dirty="0"/>
              <a:t> to help the roll-out at the national level. </a:t>
            </a:r>
          </a:p>
          <a:p>
            <a:pPr marL="285750" indent="-285750">
              <a:buFont typeface="Arial"/>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6573" lvl="2" indent="-342649">
              <a:lnSpc>
                <a:spcPct val="150000"/>
              </a:lnSpc>
              <a:buChar char="•"/>
            </a:pPr>
            <a:r>
              <a:rPr lang="en-CH" sz="1200" b="1" dirty="0">
                <a:solidFill>
                  <a:schemeClr val="accent3">
                    <a:lumMod val="50000"/>
                  </a:schemeClr>
                </a:solidFill>
                <a:ea typeface="Roboto"/>
                <a:cs typeface="Roboto"/>
              </a:rPr>
              <a:t>Multi-stakeholder consultative </a:t>
            </a:r>
            <a:r>
              <a:rPr lang="en-US" sz="1200" b="1" dirty="0">
                <a:solidFill>
                  <a:schemeClr val="accent3">
                    <a:lumMod val="50000"/>
                  </a:schemeClr>
                </a:solidFill>
                <a:ea typeface="Roboto"/>
                <a:cs typeface="Roboto"/>
              </a:rPr>
              <a:t> workshops  </a:t>
            </a:r>
            <a:endParaRPr lang="en-US" sz="1200" dirty="0">
              <a:solidFill>
                <a:schemeClr val="accent3">
                  <a:lumMod val="50000"/>
                </a:schemeClr>
              </a:solidFill>
            </a:endParaRPr>
          </a:p>
          <a:p>
            <a:pPr marL="1256573" lvl="2" indent="-342649">
              <a:lnSpc>
                <a:spcPct val="150000"/>
              </a:lnSpc>
              <a:buFont typeface="Arial" panose="020B0604020202020204" pitchFamily="34" charset="0"/>
              <a:buChar char="•"/>
            </a:pPr>
            <a:r>
              <a:rPr lang="en-US" sz="1200" b="1" dirty="0">
                <a:solidFill>
                  <a:schemeClr val="accent3">
                    <a:lumMod val="50000"/>
                  </a:schemeClr>
                </a:solidFill>
                <a:ea typeface="Roboto"/>
                <a:cs typeface="Roboto"/>
              </a:rPr>
              <a:t>Focus on s</a:t>
            </a:r>
            <a:r>
              <a:rPr lang="en-CH" sz="1200" b="1" dirty="0" err="1">
                <a:solidFill>
                  <a:schemeClr val="accent3">
                    <a:lumMod val="50000"/>
                  </a:schemeClr>
                </a:solidFill>
                <a:ea typeface="Roboto"/>
                <a:cs typeface="Roboto"/>
              </a:rPr>
              <a:t>trengthening</a:t>
            </a:r>
            <a:r>
              <a:rPr lang="en-CH" sz="1200" b="1" dirty="0">
                <a:solidFill>
                  <a:schemeClr val="accent3">
                    <a:lumMod val="50000"/>
                  </a:schemeClr>
                </a:solidFill>
                <a:ea typeface="Roboto"/>
                <a:cs typeface="Roboto"/>
              </a:rPr>
              <a:t> coordination across sectors and scales</a:t>
            </a:r>
          </a:p>
          <a:p>
            <a:pPr marL="1256573" lvl="2" indent="-342649">
              <a:lnSpc>
                <a:spcPct val="150000"/>
              </a:lnSpc>
              <a:buFont typeface="Arial" panose="020B0604020202020204" pitchFamily="34" charset="0"/>
              <a:buChar char="•"/>
            </a:pPr>
            <a:r>
              <a:rPr lang="en-US" sz="1200" b="1" dirty="0">
                <a:solidFill>
                  <a:schemeClr val="accent3">
                    <a:lumMod val="50000"/>
                  </a:schemeClr>
                </a:solidFill>
                <a:ea typeface="Roboto"/>
                <a:cs typeface="Roboto"/>
              </a:rPr>
              <a:t>Identification of  gaps and immediate technical support requirements</a:t>
            </a:r>
            <a:endParaRPr lang="en-CH" sz="1200" b="1" dirty="0">
              <a:solidFill>
                <a:schemeClr val="accent3">
                  <a:lumMod val="50000"/>
                </a:schemeClr>
              </a:solidFill>
              <a:ea typeface="Roboto"/>
              <a:cs typeface="Roboto"/>
            </a:endParaRPr>
          </a:p>
          <a:p>
            <a:pPr marL="1256573" lvl="2" indent="-342649">
              <a:lnSpc>
                <a:spcPct val="150000"/>
              </a:lnSpc>
              <a:buFont typeface="Arial" panose="020B0604020202020204" pitchFamily="34" charset="0"/>
              <a:buChar char="•"/>
            </a:pPr>
            <a:r>
              <a:rPr lang="en-US" sz="1200" b="1" dirty="0">
                <a:solidFill>
                  <a:schemeClr val="accent3">
                    <a:lumMod val="50000"/>
                  </a:schemeClr>
                </a:solidFill>
                <a:ea typeface="Roboto"/>
                <a:cs typeface="Roboto"/>
              </a:rPr>
              <a:t>National roadmap </a:t>
            </a:r>
            <a:r>
              <a:rPr lang="en-CH" sz="1200" b="1" dirty="0">
                <a:solidFill>
                  <a:schemeClr val="accent3">
                    <a:lumMod val="50000"/>
                  </a:schemeClr>
                </a:solidFill>
                <a:ea typeface="Roboto"/>
                <a:cs typeface="Roboto"/>
              </a:rPr>
              <a:t>and financing </a:t>
            </a:r>
            <a:r>
              <a:rPr lang="en-US" sz="1200" b="1" dirty="0">
                <a:solidFill>
                  <a:schemeClr val="accent3">
                    <a:lumMod val="50000"/>
                  </a:schemeClr>
                </a:solidFill>
                <a:ea typeface="Roboto"/>
                <a:cs typeface="Roboto"/>
              </a:rPr>
              <a:t>strategies, according to  </a:t>
            </a:r>
          </a:p>
          <a:p>
            <a:pPr marL="1256573" lvl="2" indent="-342649">
              <a:lnSpc>
                <a:spcPct val="150000"/>
              </a:lnSpc>
              <a:buFont typeface="Arial" panose="020B0604020202020204" pitchFamily="34" charset="0"/>
              <a:buChar char="•"/>
            </a:pPr>
            <a:r>
              <a:rPr lang="en-US" sz="1200" b="1" dirty="0">
                <a:solidFill>
                  <a:schemeClr val="accent3">
                    <a:lumMod val="50000"/>
                  </a:schemeClr>
                </a:solidFill>
                <a:ea typeface="Roboto"/>
                <a:cs typeface="Roboto"/>
              </a:rPr>
              <a:t>Funding proposals (i.e. GCF, CREWS)</a:t>
            </a:r>
          </a:p>
          <a:p>
            <a:pPr marL="285750" indent="-285750">
              <a:buFont typeface="Arial"/>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11</a:t>
            </a:fld>
            <a:endParaRPr lang="en-US"/>
          </a:p>
        </p:txBody>
      </p:sp>
    </p:spTree>
    <p:extLst>
      <p:ext uri="{BB962C8B-B14F-4D97-AF65-F5344CB8AC3E}">
        <p14:creationId xmlns:p14="http://schemas.microsoft.com/office/powerpoint/2010/main" val="107730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1" dirty="0"/>
              <a:t>Key Results</a:t>
            </a:r>
          </a:p>
          <a:p>
            <a:endParaRPr lang="en-US" sz="1200" dirty="0"/>
          </a:p>
          <a:p>
            <a:pPr marL="285750" indent="-285750">
              <a:buFont typeface="Arial" panose="020B0604020202020204" pitchFamily="34" charset="0"/>
              <a:buChar char="•"/>
            </a:pPr>
            <a:r>
              <a:rPr lang="en-US" sz="1200" dirty="0"/>
              <a:t>Hi</a:t>
            </a:r>
            <a:r>
              <a:rPr lang="en-US" sz="1200" b="1" dirty="0"/>
              <a:t>gh level and technical events </a:t>
            </a:r>
          </a:p>
          <a:p>
            <a:pPr marL="285750" indent="-285750">
              <a:buFont typeface="Arial" panose="020B0604020202020204" pitchFamily="34" charset="0"/>
              <a:buChar char="•"/>
            </a:pPr>
            <a:r>
              <a:rPr lang="en-US" sz="1200" b="1" dirty="0"/>
              <a:t>National stakeholder coordination confirmed  </a:t>
            </a:r>
          </a:p>
          <a:p>
            <a:pPr marL="285750" indent="-285750">
              <a:buFont typeface="Arial" panose="020B0604020202020204" pitchFamily="34" charset="0"/>
              <a:buChar char="•"/>
            </a:pPr>
            <a:r>
              <a:rPr lang="en-US" sz="1200" b="1" dirty="0"/>
              <a:t>Gap analysis  </a:t>
            </a:r>
            <a:endParaRPr lang="en-US" sz="1200" dirty="0"/>
          </a:p>
          <a:p>
            <a:pPr marL="285750" indent="-285750">
              <a:buFont typeface="Arial" panose="020B0604020202020204" pitchFamily="34" charset="0"/>
              <a:buChar char="•"/>
            </a:pPr>
            <a:r>
              <a:rPr lang="en-US" sz="1200" b="1" dirty="0"/>
              <a:t>National EWS Roadmap</a:t>
            </a:r>
            <a:r>
              <a:rPr lang="en-US" sz="1200" dirty="0"/>
              <a:t> </a:t>
            </a:r>
          </a:p>
          <a:p>
            <a:pPr marL="285750" indent="-285750">
              <a:buFont typeface="Arial" panose="020B0604020202020204" pitchFamily="34" charset="0"/>
              <a:buChar char="•"/>
            </a:pPr>
            <a:endParaRPr lang="en-US" sz="1200" dirty="0"/>
          </a:p>
          <a:p>
            <a:r>
              <a:rPr lang="en-US" sz="1200" b="1" dirty="0"/>
              <a:t>Next Steps</a:t>
            </a:r>
            <a:r>
              <a:rPr lang="en-US" sz="1200" dirty="0"/>
              <a:t>:</a:t>
            </a:r>
          </a:p>
          <a:p>
            <a:pPr marL="285750" indent="-285750">
              <a:buFont typeface="Arial" panose="020B0604020202020204" pitchFamily="34" charset="0"/>
              <a:buChar char="•"/>
            </a:pPr>
            <a:r>
              <a:rPr lang="en-US" sz="1200" b="1" dirty="0"/>
              <a:t>Pillar technical support according to country needs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C5B72-09E1-4D58-A0D5-4AEBF87A2F3D}" type="slidenum">
              <a:rPr lang="en-US" smtClean="0"/>
              <a:t>12</a:t>
            </a:fld>
            <a:endParaRPr lang="en-US"/>
          </a:p>
        </p:txBody>
      </p:sp>
    </p:spTree>
    <p:extLst>
      <p:ext uri="{BB962C8B-B14F-4D97-AF65-F5344CB8AC3E}">
        <p14:creationId xmlns:p14="http://schemas.microsoft.com/office/powerpoint/2010/main" val="223186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FE4D-7492-0BBB-8278-A825FB4D71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EC872B7-C386-CBAA-933E-798EBACD6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2ABBEF-0CD3-41F6-9B38-B1B9012C2B68}"/>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5" name="Footer Placeholder 4">
            <a:extLst>
              <a:ext uri="{FF2B5EF4-FFF2-40B4-BE49-F238E27FC236}">
                <a16:creationId xmlns:a16="http://schemas.microsoft.com/office/drawing/2014/main" id="{F9F7A89A-C86F-B370-2CF5-95C5C035B6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A7E4F-DF55-2051-F282-72507DD79194}"/>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1966035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7D88-F0CF-27D1-C750-B1266CFF72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76F069-5454-DFFE-53E3-0BF55157AA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5395-9A31-7D0D-5FC3-429159C460D9}"/>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5" name="Footer Placeholder 4">
            <a:extLst>
              <a:ext uri="{FF2B5EF4-FFF2-40B4-BE49-F238E27FC236}">
                <a16:creationId xmlns:a16="http://schemas.microsoft.com/office/drawing/2014/main" id="{613B9865-E0A3-1795-3DF8-483BE68CC9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31C7D5-5FC6-CABD-D156-5B280BE24A27}"/>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177114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B4356-7F74-43F1-4010-B8F00EF644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80465D-167E-CE96-3F44-123E13033B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2D9332-077D-C93C-C548-081507E5F9F3}"/>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5" name="Footer Placeholder 4">
            <a:extLst>
              <a:ext uri="{FF2B5EF4-FFF2-40B4-BE49-F238E27FC236}">
                <a16:creationId xmlns:a16="http://schemas.microsoft.com/office/drawing/2014/main" id="{4910E35E-D1F5-4613-3EE5-E644D86A9C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5810C6-39AD-6D73-8D28-7C574170BFBF}"/>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338048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814435" cy="4833616"/>
          </a:xfrm>
        </p:spPr>
        <p:txBody>
          <a:bodyPr/>
          <a:lstStyle>
            <a:lvl1pPr>
              <a:defRPr sz="1814"/>
            </a:lvl1pPr>
            <a:lvl2pPr>
              <a:defRPr sz="1451"/>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952260" y="1339060"/>
            <a:ext cx="5239741" cy="5518941"/>
          </a:xfrm>
          <a:solidFill>
            <a:schemeClr val="accent6">
              <a:lumMod val="40000"/>
              <a:lumOff val="60000"/>
            </a:schemeClr>
          </a:solidFill>
        </p:spPr>
        <p:txBody>
          <a:bodyPr anchor="ctr"/>
          <a:lstStyle>
            <a:lvl1pPr marL="0" indent="0" algn="ctr">
              <a:buNone/>
              <a:defRPr sz="2539">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3948935404"/>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327819"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609961" y="1339060"/>
            <a:ext cx="5239741"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6342298" y="1351155"/>
            <a:ext cx="5254219"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2517074389"/>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400403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065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E254-9E27-0702-9279-AC721105F9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8C55F8-96C8-B2E9-9D10-7FFE231D6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CE6D2-D361-87CF-3FA8-E835FFC7F2B4}"/>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5" name="Footer Placeholder 4">
            <a:extLst>
              <a:ext uri="{FF2B5EF4-FFF2-40B4-BE49-F238E27FC236}">
                <a16:creationId xmlns:a16="http://schemas.microsoft.com/office/drawing/2014/main" id="{47D6BFFE-06B5-30D9-49D2-882B766D22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7E194E-3B95-6CF4-5C63-8C9D35ADAD37}"/>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37143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3A617-AF2B-F0BA-A760-1E9B5C83C9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E7126C-4FED-A3D6-5C81-54BB9956F7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666CA3-54A6-3E8A-D45B-4CD06E9F283F}"/>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5" name="Footer Placeholder 4">
            <a:extLst>
              <a:ext uri="{FF2B5EF4-FFF2-40B4-BE49-F238E27FC236}">
                <a16:creationId xmlns:a16="http://schemas.microsoft.com/office/drawing/2014/main" id="{351091EC-08BF-C925-2CDF-48D386D53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6D1B3D-C7E9-1F25-E142-FA5F6A343954}"/>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193458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C317-A6DA-A3FA-DCE8-304A50368E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B2D317-388F-7118-D506-A331CD3A76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9176B7-E268-CE91-183E-FC99847144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491A6E-5DDA-CCFC-41C8-0185972281F0}"/>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6" name="Footer Placeholder 5">
            <a:extLst>
              <a:ext uri="{FF2B5EF4-FFF2-40B4-BE49-F238E27FC236}">
                <a16:creationId xmlns:a16="http://schemas.microsoft.com/office/drawing/2014/main" id="{D243D0D7-0E6B-1CC2-04F1-BEC80069DA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17A015-76EF-76D7-6E12-2E7C0BAE50FC}"/>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96926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042D-667B-F852-6D7B-D020355110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F2C906-F3C8-0FE4-EA33-343D6CDFC7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C621BA-FA7D-7035-1AFB-6F94F40638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DCA7AB-1956-17C5-D06F-4A1953C13C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AC60D6-A78E-77D5-B88C-B855E22206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E26442-5EC6-91D3-0ACD-F1FB82434AE4}"/>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8" name="Footer Placeholder 7">
            <a:extLst>
              <a:ext uri="{FF2B5EF4-FFF2-40B4-BE49-F238E27FC236}">
                <a16:creationId xmlns:a16="http://schemas.microsoft.com/office/drawing/2014/main" id="{2D46E82A-E3D6-D99F-3F91-17BD05C965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FD9699-905A-7156-3D32-4E1B1786AD93}"/>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3934734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D4BC-6800-BAA9-E7DF-9CC0BEEAD92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BF41F3-D620-3635-119D-253D0ECA635C}"/>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4" name="Footer Placeholder 3">
            <a:extLst>
              <a:ext uri="{FF2B5EF4-FFF2-40B4-BE49-F238E27FC236}">
                <a16:creationId xmlns:a16="http://schemas.microsoft.com/office/drawing/2014/main" id="{2C904CF2-7276-C3DD-4B64-ED54942372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BD98DE-4C17-3F29-C028-0EA7D25FCD93}"/>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80116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08F3A9-FE28-9811-77E0-D3C6E093BD35}"/>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3" name="Footer Placeholder 2">
            <a:extLst>
              <a:ext uri="{FF2B5EF4-FFF2-40B4-BE49-F238E27FC236}">
                <a16:creationId xmlns:a16="http://schemas.microsoft.com/office/drawing/2014/main" id="{2DB06611-A69A-2EFF-919B-D55EEE6546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03328D-3631-D98D-1937-22527254DED0}"/>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1651056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CA3C4-F7FE-2DC2-195C-FFD2A433DD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9FC836-14A6-1F76-E400-49EA11E39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27497C-2D8C-8A08-7F27-39E776E1C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59216-C331-0221-691C-7E5610727DD7}"/>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6" name="Footer Placeholder 5">
            <a:extLst>
              <a:ext uri="{FF2B5EF4-FFF2-40B4-BE49-F238E27FC236}">
                <a16:creationId xmlns:a16="http://schemas.microsoft.com/office/drawing/2014/main" id="{8093810E-BB85-D0AB-4B14-7B7831B682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A9CA68-AAC5-F63D-8ECF-1427E24488C9}"/>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167184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4C83-2F42-30C3-F19E-358FAAC0BA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FD5469-3026-AC5D-9F6A-D77E14B338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2D7DBAC-04F5-F8F1-0A78-5F9489946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7216C-13DE-1277-89D3-0BF2EAC916E9}"/>
              </a:ext>
            </a:extLst>
          </p:cNvPr>
          <p:cNvSpPr>
            <a:spLocks noGrp="1"/>
          </p:cNvSpPr>
          <p:nvPr>
            <p:ph type="dt" sz="half" idx="10"/>
          </p:nvPr>
        </p:nvSpPr>
        <p:spPr/>
        <p:txBody>
          <a:bodyPr/>
          <a:lstStyle/>
          <a:p>
            <a:fld id="{63A44E60-01A8-4787-8323-AD7BB3E0761F}" type="datetimeFigureOut">
              <a:rPr lang="en-GB" smtClean="0"/>
              <a:t>26/11/2023</a:t>
            </a:fld>
            <a:endParaRPr lang="en-GB"/>
          </a:p>
        </p:txBody>
      </p:sp>
      <p:sp>
        <p:nvSpPr>
          <p:cNvPr id="6" name="Footer Placeholder 5">
            <a:extLst>
              <a:ext uri="{FF2B5EF4-FFF2-40B4-BE49-F238E27FC236}">
                <a16:creationId xmlns:a16="http://schemas.microsoft.com/office/drawing/2014/main" id="{F1A74015-C11D-E7B5-E96E-06B972F669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F8C1C1-1EA8-5C75-3DBD-34235CEF6C61}"/>
              </a:ext>
            </a:extLst>
          </p:cNvPr>
          <p:cNvSpPr>
            <a:spLocks noGrp="1"/>
          </p:cNvSpPr>
          <p:nvPr>
            <p:ph type="sldNum" sz="quarter" idx="12"/>
          </p:nvPr>
        </p:nvSpPr>
        <p:spPr/>
        <p:txBody>
          <a:bodyPr/>
          <a:lstStyle/>
          <a:p>
            <a:fld id="{1136CA17-A8FE-401A-BE65-09484381B3C9}" type="slidenum">
              <a:rPr lang="en-GB" smtClean="0"/>
              <a:t>‹#›</a:t>
            </a:fld>
            <a:endParaRPr lang="en-GB"/>
          </a:p>
        </p:txBody>
      </p:sp>
    </p:spTree>
    <p:extLst>
      <p:ext uri="{BB962C8B-B14F-4D97-AF65-F5344CB8AC3E}">
        <p14:creationId xmlns:p14="http://schemas.microsoft.com/office/powerpoint/2010/main" val="217727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5FF46-89D3-1DFA-F249-D24987ED8D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579E96-EBFD-E5CF-622B-22FF0A9E67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D6E953-18AB-D397-49F8-E1D3618305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44E60-01A8-4787-8323-AD7BB3E0761F}" type="datetimeFigureOut">
              <a:rPr lang="en-GB" smtClean="0"/>
              <a:t>26/11/2023</a:t>
            </a:fld>
            <a:endParaRPr lang="en-GB"/>
          </a:p>
        </p:txBody>
      </p:sp>
      <p:sp>
        <p:nvSpPr>
          <p:cNvPr id="5" name="Footer Placeholder 4">
            <a:extLst>
              <a:ext uri="{FF2B5EF4-FFF2-40B4-BE49-F238E27FC236}">
                <a16:creationId xmlns:a16="http://schemas.microsoft.com/office/drawing/2014/main" id="{CE2DB7EA-E4FF-AD45-1A6C-62E50ADDA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26B272-CE24-2E47-61EF-B3EF333B9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6CA17-A8FE-401A-BE65-09484381B3C9}" type="slidenum">
              <a:rPr lang="en-GB" smtClean="0"/>
              <a:t>‹#›</a:t>
            </a:fld>
            <a:endParaRPr lang="en-GB"/>
          </a:p>
        </p:txBody>
      </p:sp>
    </p:spTree>
    <p:extLst>
      <p:ext uri="{BB962C8B-B14F-4D97-AF65-F5344CB8AC3E}">
        <p14:creationId xmlns:p14="http://schemas.microsoft.com/office/powerpoint/2010/main" val="2561623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3.svg"/><Relationship Id="rId4" Type="http://schemas.openxmlformats.org/officeDocument/2006/relationships/image" Target="../media/image58.sv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5.xml"/><Relationship Id="rId4" Type="http://schemas.openxmlformats.org/officeDocument/2006/relationships/image" Target="../media/image66.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8.png"/><Relationship Id="rId3" Type="http://schemas.openxmlformats.org/officeDocument/2006/relationships/image" Target="../media/image68.tiff"/><Relationship Id="rId7" Type="http://schemas.openxmlformats.org/officeDocument/2006/relationships/image" Target="../media/image72.png"/><Relationship Id="rId12" Type="http://schemas.openxmlformats.org/officeDocument/2006/relationships/image" Target="../media/image77.tiff"/><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1.png"/><Relationship Id="rId11" Type="http://schemas.openxmlformats.org/officeDocument/2006/relationships/image" Target="../media/image76.tiff"/><Relationship Id="rId5" Type="http://schemas.openxmlformats.org/officeDocument/2006/relationships/image" Target="../media/image70.png"/><Relationship Id="rId15" Type="http://schemas.openxmlformats.org/officeDocument/2006/relationships/image" Target="../media/image80.tiff"/><Relationship Id="rId10" Type="http://schemas.openxmlformats.org/officeDocument/2006/relationships/image" Target="../media/image75.tiff"/><Relationship Id="rId4" Type="http://schemas.openxmlformats.org/officeDocument/2006/relationships/image" Target="../media/image69.png"/><Relationship Id="rId9" Type="http://schemas.openxmlformats.org/officeDocument/2006/relationships/image" Target="../media/image74.tiff"/><Relationship Id="rId1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gif"/><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9">
            <a:extLst>
              <a:ext uri="{FF2B5EF4-FFF2-40B4-BE49-F238E27FC236}">
                <a16:creationId xmlns:a16="http://schemas.microsoft.com/office/drawing/2014/main" id="{B03144F4-5698-74E7-D66F-4371DD61C451}"/>
              </a:ext>
            </a:extLst>
          </p:cNvPr>
          <p:cNvSpPr/>
          <p:nvPr/>
        </p:nvSpPr>
        <p:spPr>
          <a:xfrm>
            <a:off x="1328235" y="1378490"/>
            <a:ext cx="10317204" cy="61555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defRPr sz="1800"/>
            </a:pPr>
            <a:endParaRPr lang="en-US" sz="4000" b="1" kern="1000" spc="-10" dirty="0">
              <a:solidFill>
                <a:srgbClr val="002060"/>
              </a:solidFill>
              <a:latin typeface="+mj-lt"/>
              <a:ea typeface="Verdana" panose="020B0604030504040204" pitchFamily="34" charset="0"/>
              <a:cs typeface="Arial" panose="020B0604020202020204" pitchFamily="34" charset="0"/>
              <a:sym typeface="Montserrat-Regular"/>
            </a:endParaRPr>
          </a:p>
        </p:txBody>
      </p:sp>
      <p:sp>
        <p:nvSpPr>
          <p:cNvPr id="4" name="Shape 79">
            <a:extLst>
              <a:ext uri="{FF2B5EF4-FFF2-40B4-BE49-F238E27FC236}">
                <a16:creationId xmlns:a16="http://schemas.microsoft.com/office/drawing/2014/main" id="{04E371C8-146F-BD8E-1D9F-6BA4929F87FE}"/>
              </a:ext>
            </a:extLst>
          </p:cNvPr>
          <p:cNvSpPr/>
          <p:nvPr/>
        </p:nvSpPr>
        <p:spPr>
          <a:xfrm>
            <a:off x="-609601" y="2998128"/>
            <a:ext cx="13411199" cy="1169551"/>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US" sz="2600" dirty="0">
                <a:solidFill>
                  <a:srgbClr val="005BAA"/>
                </a:solidFill>
                <a:cs typeface="Arial" panose="020B0604020202020204" pitchFamily="34" charset="0"/>
              </a:rPr>
              <a:t>Mr Cyrille Honoré</a:t>
            </a:r>
          </a:p>
          <a:p>
            <a:pPr algn="ctr"/>
            <a:r>
              <a:rPr lang="en-US" sz="2600" dirty="0">
                <a:solidFill>
                  <a:srgbClr val="005BAA"/>
                </a:solidFill>
                <a:cs typeface="Arial" panose="020B0604020202020204" pitchFamily="34" charset="0"/>
              </a:rPr>
              <a:t>Director of DRR, MHEWS and Public Services, WMO</a:t>
            </a:r>
          </a:p>
          <a:p>
            <a:pPr algn="ctr"/>
            <a:r>
              <a:rPr lang="en-US" sz="2400" dirty="0">
                <a:solidFill>
                  <a:srgbClr val="005BAA"/>
                </a:solidFill>
                <a:cs typeface="Arial" panose="020B0604020202020204" pitchFamily="34" charset="0"/>
              </a:rPr>
              <a:t>28 November </a:t>
            </a:r>
            <a:r>
              <a:rPr lang="en-CH" sz="2400" dirty="0">
                <a:solidFill>
                  <a:srgbClr val="005BAA"/>
                </a:solidFill>
                <a:cs typeface="Arial" panose="020B0604020202020204" pitchFamily="34" charset="0"/>
              </a:rPr>
              <a:t>2023</a:t>
            </a:r>
            <a:endParaRPr lang="de-DE" sz="2400" dirty="0">
              <a:solidFill>
                <a:srgbClr val="005BAA"/>
              </a:solidFill>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609004FF-5EDC-25E0-2F29-3A99659E7181}"/>
              </a:ext>
            </a:extLst>
          </p:cNvPr>
          <p:cNvPicPr>
            <a:picLocks noGrp="1" noRot="1" noChangeAspect="1" noMove="1" noResize="1" noEditPoints="1" noAdjustHandles="1" noChangeArrowheads="1" noChangeShapeType="1" noCrop="1"/>
          </p:cNvPicPr>
          <p:nvPr/>
        </p:nvPicPr>
        <p:blipFill>
          <a:blip r:embed="rId3"/>
          <a:stretch>
            <a:fillRect/>
          </a:stretch>
        </p:blipFill>
        <p:spPr>
          <a:xfrm>
            <a:off x="3846571" y="3859872"/>
            <a:ext cx="4498857" cy="2523749"/>
          </a:xfrm>
          <a:prstGeom prst="rect">
            <a:avLst/>
          </a:prstGeom>
        </p:spPr>
      </p:pic>
      <p:pic>
        <p:nvPicPr>
          <p:cNvPr id="2" name="Picture 1">
            <a:extLst>
              <a:ext uri="{FF2B5EF4-FFF2-40B4-BE49-F238E27FC236}">
                <a16:creationId xmlns:a16="http://schemas.microsoft.com/office/drawing/2014/main" id="{035EFCAF-735E-F9C1-CD44-44CBDC9A8C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83" y="-161164"/>
            <a:ext cx="3205037" cy="2135437"/>
          </a:xfrm>
          <a:prstGeom prst="rect">
            <a:avLst/>
          </a:prstGeom>
        </p:spPr>
      </p:pic>
      <p:sp>
        <p:nvSpPr>
          <p:cNvPr id="5" name="TextBox 4">
            <a:extLst>
              <a:ext uri="{FF2B5EF4-FFF2-40B4-BE49-F238E27FC236}">
                <a16:creationId xmlns:a16="http://schemas.microsoft.com/office/drawing/2014/main" id="{5BC8294E-2668-DE14-F6BC-07D1C9A7694B}"/>
              </a:ext>
            </a:extLst>
          </p:cNvPr>
          <p:cNvSpPr txBox="1"/>
          <p:nvPr/>
        </p:nvSpPr>
        <p:spPr>
          <a:xfrm>
            <a:off x="1354314" y="1594600"/>
            <a:ext cx="9483368" cy="830997"/>
          </a:xfrm>
          <a:prstGeom prst="rect">
            <a:avLst/>
          </a:prstGeom>
          <a:noFill/>
        </p:spPr>
        <p:txBody>
          <a:bodyPr wrap="square" rtlCol="0">
            <a:spAutoFit/>
          </a:bodyPr>
          <a:lstStyle/>
          <a:p>
            <a:pPr algn="ctr"/>
            <a:r>
              <a:rPr lang="en-US" sz="4800" b="1" dirty="0">
                <a:solidFill>
                  <a:srgbClr val="005BAA"/>
                </a:solidFill>
                <a:cs typeface="Arial" panose="020B0604020202020204" pitchFamily="34" charset="0"/>
              </a:rPr>
              <a:t>UN Early Warnings for All Initiative</a:t>
            </a:r>
          </a:p>
        </p:txBody>
      </p:sp>
    </p:spTree>
    <p:extLst>
      <p:ext uri="{BB962C8B-B14F-4D97-AF65-F5344CB8AC3E}">
        <p14:creationId xmlns:p14="http://schemas.microsoft.com/office/powerpoint/2010/main" val="848427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2" name="TextBox 11">
            <a:extLst>
              <a:ext uri="{FF2B5EF4-FFF2-40B4-BE49-F238E27FC236}">
                <a16:creationId xmlns:a16="http://schemas.microsoft.com/office/drawing/2014/main" id="{D67942B6-17DD-9358-5691-49FCDEB1C5E0}"/>
              </a:ext>
            </a:extLst>
          </p:cNvPr>
          <p:cNvSpPr txBox="1"/>
          <p:nvPr/>
        </p:nvSpPr>
        <p:spPr>
          <a:xfrm>
            <a:off x="500297" y="1096943"/>
            <a:ext cx="11691703" cy="493143"/>
          </a:xfrm>
          <a:prstGeom prst="rect">
            <a:avLst/>
          </a:prstGeom>
          <a:solidFill>
            <a:schemeClr val="bg1"/>
          </a:solidFill>
        </p:spPr>
        <p:txBody>
          <a:bodyPr wrap="square" lIns="82927" tIns="41463" rIns="82927" bIns="41463" rtlCol="0" anchor="t">
            <a:spAutoFit/>
          </a:bodyPr>
          <a:lstStyle/>
          <a:p>
            <a:pPr>
              <a:lnSpc>
                <a:spcPct val="150000"/>
              </a:lnSpc>
            </a:pPr>
            <a:endPar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260355"/>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1- Interpillar Toolkit Updated &amp; Translated </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sp>
        <p:nvSpPr>
          <p:cNvPr id="2" name="TextBox 1">
            <a:extLst>
              <a:ext uri="{FF2B5EF4-FFF2-40B4-BE49-F238E27FC236}">
                <a16:creationId xmlns:a16="http://schemas.microsoft.com/office/drawing/2014/main" id="{41BA82E5-AC8A-6F1C-025D-FB6C58DE9AF7}"/>
              </a:ext>
            </a:extLst>
          </p:cNvPr>
          <p:cNvSpPr txBox="1"/>
          <p:nvPr/>
        </p:nvSpPr>
        <p:spPr>
          <a:xfrm>
            <a:off x="707689" y="1460323"/>
            <a:ext cx="10578409" cy="4524315"/>
          </a:xfrm>
          <a:prstGeom prst="rect">
            <a:avLst/>
          </a:prstGeom>
          <a:noFill/>
        </p:spPr>
        <p:txBody>
          <a:bodyPr wrap="square" rtlCol="0">
            <a:spAutoFit/>
          </a:bodyPr>
          <a:lstStyle/>
          <a:p>
            <a:r>
              <a:rPr lang="en-US" sz="3200" b="1" dirty="0">
                <a:solidFill>
                  <a:schemeClr val="accent1"/>
                </a:solidFill>
              </a:rPr>
              <a:t>Interpillar tools support country roll out</a:t>
            </a:r>
          </a:p>
          <a:p>
            <a:endParaRPr lang="en-US" sz="3200" dirty="0">
              <a:solidFill>
                <a:schemeClr val="accent1"/>
              </a:solidFill>
            </a:endParaRPr>
          </a:p>
          <a:p>
            <a:pPr marL="285750" indent="-285750">
              <a:buFont typeface="Arial" panose="020B0604020202020204" pitchFamily="34" charset="0"/>
              <a:buChar char="•"/>
            </a:pPr>
            <a:r>
              <a:rPr lang="en-US" sz="3200" b="1" dirty="0"/>
              <a:t>TORs:</a:t>
            </a:r>
            <a:r>
              <a:rPr lang="en-US" sz="3200" dirty="0"/>
              <a:t> National Stakeholder Mechanism, National UN Focal Point</a:t>
            </a:r>
          </a:p>
          <a:p>
            <a:pPr marL="285750" indent="-285750">
              <a:buFont typeface="Arial" panose="020B0604020202020204" pitchFamily="34" charset="0"/>
              <a:buChar char="•"/>
            </a:pPr>
            <a:r>
              <a:rPr lang="en-US" sz="3200" b="1" dirty="0"/>
              <a:t>Concept Note &amp; Agendas</a:t>
            </a:r>
            <a:r>
              <a:rPr lang="en-US" sz="3200" dirty="0"/>
              <a:t>: National consultative workshop &amp; gap analysis  </a:t>
            </a:r>
          </a:p>
          <a:p>
            <a:pPr marL="285750" indent="-285750">
              <a:buFont typeface="Arial" panose="020B0604020202020204" pitchFamily="34" charset="0"/>
              <a:buChar char="•"/>
            </a:pPr>
            <a:r>
              <a:rPr lang="en-US" sz="3200" b="1" dirty="0"/>
              <a:t>Templates:</a:t>
            </a:r>
            <a:r>
              <a:rPr lang="en-US" sz="3200" dirty="0"/>
              <a:t> stakeholder mapping &amp; national roadmap</a:t>
            </a:r>
          </a:p>
          <a:p>
            <a:pPr marL="285750" indent="-285750">
              <a:buFont typeface="Arial" panose="020B0604020202020204" pitchFamily="34" charset="0"/>
              <a:buChar char="•"/>
            </a:pPr>
            <a:r>
              <a:rPr lang="en-US" sz="3200" b="1" dirty="0"/>
              <a:t>Minimum Core Capability Checklist</a:t>
            </a:r>
            <a:r>
              <a:rPr lang="en-US" sz="3200" dirty="0"/>
              <a:t>: Pillar and Interpillar</a:t>
            </a:r>
          </a:p>
          <a:p>
            <a:pPr marL="285750" indent="-285750">
              <a:buFont typeface="Arial" panose="020B0604020202020204" pitchFamily="34" charset="0"/>
              <a:buChar char="•"/>
            </a:pPr>
            <a:r>
              <a:rPr lang="en-US" sz="3200" b="1" dirty="0"/>
              <a:t>Translations available in French, Russian and Spanish</a:t>
            </a:r>
          </a:p>
        </p:txBody>
      </p:sp>
    </p:spTree>
    <p:extLst>
      <p:ext uri="{BB962C8B-B14F-4D97-AF65-F5344CB8AC3E}">
        <p14:creationId xmlns:p14="http://schemas.microsoft.com/office/powerpoint/2010/main" val="261379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260355"/>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2- Country Rollout in 30 Focus Countries </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pic>
        <p:nvPicPr>
          <p:cNvPr id="2" name="Picture 3" descr="Diagram&#10;&#10;Description automatically generated">
            <a:extLst>
              <a:ext uri="{FF2B5EF4-FFF2-40B4-BE49-F238E27FC236}">
                <a16:creationId xmlns:a16="http://schemas.microsoft.com/office/drawing/2014/main" id="{BE48F1D6-FFE5-4183-69D0-DF41E9A69265}"/>
              </a:ext>
            </a:extLst>
          </p:cNvPr>
          <p:cNvPicPr>
            <a:picLocks noChangeAspect="1"/>
          </p:cNvPicPr>
          <p:nvPr/>
        </p:nvPicPr>
        <p:blipFill>
          <a:blip r:embed="rId4"/>
          <a:stretch>
            <a:fillRect/>
          </a:stretch>
        </p:blipFill>
        <p:spPr>
          <a:xfrm>
            <a:off x="2389393" y="1118915"/>
            <a:ext cx="7801228" cy="5525619"/>
          </a:xfrm>
          <a:prstGeom prst="rect">
            <a:avLst/>
          </a:prstGeom>
        </p:spPr>
      </p:pic>
    </p:spTree>
    <p:extLst>
      <p:ext uri="{BB962C8B-B14F-4D97-AF65-F5344CB8AC3E}">
        <p14:creationId xmlns:p14="http://schemas.microsoft.com/office/powerpoint/2010/main" val="4084960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260355"/>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2- Country Rollout Schedule (10 completed)</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graphicFrame>
        <p:nvGraphicFramePr>
          <p:cNvPr id="5" name="Table 4">
            <a:extLst>
              <a:ext uri="{FF2B5EF4-FFF2-40B4-BE49-F238E27FC236}">
                <a16:creationId xmlns:a16="http://schemas.microsoft.com/office/drawing/2014/main" id="{7B275F7C-AAE1-6282-14BE-727572B22DF0}"/>
              </a:ext>
            </a:extLst>
          </p:cNvPr>
          <p:cNvGraphicFramePr>
            <a:graphicFrameLocks noGrp="1"/>
          </p:cNvGraphicFramePr>
          <p:nvPr>
            <p:extLst>
              <p:ext uri="{D42A27DB-BD31-4B8C-83A1-F6EECF244321}">
                <p14:modId xmlns:p14="http://schemas.microsoft.com/office/powerpoint/2010/main" val="299859732"/>
              </p:ext>
            </p:extLst>
          </p:nvPr>
        </p:nvGraphicFramePr>
        <p:xfrm>
          <a:off x="795130" y="1437231"/>
          <a:ext cx="10786908" cy="4416505"/>
        </p:xfrm>
        <a:graphic>
          <a:graphicData uri="http://schemas.openxmlformats.org/drawingml/2006/table">
            <a:tbl>
              <a:tblPr firstRow="1" firstCol="1" bandRow="1">
                <a:tableStyleId>{775DCB02-9BB8-47FD-8907-85C794F793BA}</a:tableStyleId>
              </a:tblPr>
              <a:tblGrid>
                <a:gridCol w="2506457">
                  <a:extLst>
                    <a:ext uri="{9D8B030D-6E8A-4147-A177-3AD203B41FA5}">
                      <a16:colId xmlns:a16="http://schemas.microsoft.com/office/drawing/2014/main" val="2991011348"/>
                    </a:ext>
                  </a:extLst>
                </a:gridCol>
                <a:gridCol w="3695561">
                  <a:extLst>
                    <a:ext uri="{9D8B030D-6E8A-4147-A177-3AD203B41FA5}">
                      <a16:colId xmlns:a16="http://schemas.microsoft.com/office/drawing/2014/main" val="859997772"/>
                    </a:ext>
                  </a:extLst>
                </a:gridCol>
                <a:gridCol w="4584890">
                  <a:extLst>
                    <a:ext uri="{9D8B030D-6E8A-4147-A177-3AD203B41FA5}">
                      <a16:colId xmlns:a16="http://schemas.microsoft.com/office/drawing/2014/main" val="1062762593"/>
                    </a:ext>
                  </a:extLst>
                </a:gridCol>
              </a:tblGrid>
              <a:tr h="287926">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lang="en-GB" sz="1800" b="1" kern="1200">
                          <a:solidFill>
                            <a:schemeClr val="accent1"/>
                          </a:solidFill>
                          <a:effectLst/>
                        </a:rPr>
                        <a:t>04 – 05 JUL</a:t>
                      </a:r>
                      <a:endParaRPr lang="en-GB" sz="1800" b="1" kern="1200">
                        <a:solidFill>
                          <a:schemeClr val="accent1"/>
                        </a:solidFill>
                        <a:effectLst/>
                        <a:latin typeface="+mj-lt"/>
                        <a:ea typeface="+mn-ea"/>
                        <a:cs typeface="+mn-cs"/>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dirty="0">
                          <a:ln>
                            <a:noFill/>
                          </a:ln>
                          <a:solidFill>
                            <a:schemeClr val="accent1"/>
                          </a:solidFill>
                          <a:effectLst/>
                          <a:uLnTx/>
                          <a:uFillTx/>
                        </a:rPr>
                        <a:t>Maldives</a:t>
                      </a:r>
                      <a:endParaRPr kumimoji="0" lang="en-GB" sz="1800" b="1" i="0" u="none" strike="noStrike" kern="1200" cap="none" spc="0" normalizeH="0" baseline="0" dirty="0">
                        <a:ln>
                          <a:noFill/>
                        </a:ln>
                        <a:solidFill>
                          <a:schemeClr val="accent1"/>
                        </a:solidFill>
                        <a:effectLst/>
                        <a:uLnTx/>
                        <a:uFillTx/>
                        <a:latin typeface="+mj-lt"/>
                        <a:ea typeface="+mn-ea"/>
                        <a:cs typeface="+mn-cs"/>
                      </a:endParaRPr>
                    </a:p>
                  </a:txBody>
                  <a:tcPr marL="68547" marR="68547" marT="0" marB="0">
                    <a:solidFill>
                      <a:srgbClr val="92D050"/>
                    </a:solidFill>
                  </a:tcPr>
                </a:tc>
                <a:tc>
                  <a:txBody>
                    <a:bodyPr/>
                    <a:lstStyle/>
                    <a:p>
                      <a:pPr marL="0" marR="0" lvl="0" indent="0" algn="l" defTabSz="414635" rtl="0" eaLnBrk="1" fontAlgn="auto" latinLnBrk="0" hangingPunct="1">
                        <a:lnSpc>
                          <a:spcPct val="100000"/>
                        </a:lnSpc>
                        <a:spcBef>
                          <a:spcPts val="0"/>
                        </a:spcBef>
                        <a:spcAft>
                          <a:spcPts val="0"/>
                        </a:spcAft>
                        <a:buClrTx/>
                        <a:buSzTx/>
                        <a:buFontTx/>
                        <a:buNone/>
                        <a:tabLst/>
                        <a:defRPr/>
                      </a:pPr>
                      <a:r>
                        <a:rPr lang="en-GB" sz="1800" b="1" dirty="0">
                          <a:solidFill>
                            <a:schemeClr val="accent1"/>
                          </a:solidFill>
                          <a:effectLst/>
                        </a:rPr>
                        <a:t>National workshop and gap analysis </a:t>
                      </a:r>
                      <a:endParaRPr lang="en-GB" sz="1800" b="1" dirty="0">
                        <a:solidFill>
                          <a:schemeClr val="accent1"/>
                        </a:solidFill>
                        <a:effectLst/>
                        <a:latin typeface="+mj-lt"/>
                      </a:endParaRPr>
                    </a:p>
                  </a:txBody>
                  <a:tcPr marL="68547" marR="68547" marT="0" marB="0">
                    <a:solidFill>
                      <a:srgbClr val="92D050"/>
                    </a:solidFill>
                  </a:tcPr>
                </a:tc>
                <a:extLst>
                  <a:ext uri="{0D108BD9-81ED-4DB2-BD59-A6C34878D82A}">
                    <a16:rowId xmlns:a16="http://schemas.microsoft.com/office/drawing/2014/main" val="1071274053"/>
                  </a:ext>
                </a:extLst>
              </a:tr>
              <a:tr h="288099">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lang="en-GB" sz="1800" b="1" kern="1200">
                          <a:solidFill>
                            <a:schemeClr val="accent1"/>
                          </a:solidFill>
                          <a:effectLst/>
                        </a:rPr>
                        <a:t>29 – 30 AUG</a:t>
                      </a:r>
                      <a:endParaRPr lang="en-GB" sz="1800" b="1" kern="1200">
                        <a:solidFill>
                          <a:schemeClr val="accent1"/>
                        </a:solidFill>
                        <a:effectLst/>
                        <a:latin typeface="+mj-lt"/>
                        <a:ea typeface="+mn-ea"/>
                        <a:cs typeface="+mn-cs"/>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dirty="0">
                          <a:ln>
                            <a:noFill/>
                          </a:ln>
                          <a:solidFill>
                            <a:schemeClr val="accent1"/>
                          </a:solidFill>
                          <a:effectLst/>
                          <a:uLnTx/>
                          <a:uFillTx/>
                        </a:rPr>
                        <a:t>Tajikistan</a:t>
                      </a:r>
                      <a:endParaRPr kumimoji="0" lang="en-GB" sz="1800" b="1" i="0" u="none" strike="noStrike" kern="1200" cap="none" spc="0" normalizeH="0" baseline="0" dirty="0">
                        <a:ln>
                          <a:noFill/>
                        </a:ln>
                        <a:solidFill>
                          <a:schemeClr val="accent1"/>
                        </a:solidFill>
                        <a:effectLst/>
                        <a:uLnTx/>
                        <a:uFillTx/>
                        <a:latin typeface="+mj-lt"/>
                        <a:ea typeface="+mn-ea"/>
                        <a:cs typeface="+mn-cs"/>
                      </a:endParaRPr>
                    </a:p>
                  </a:txBody>
                  <a:tcPr marL="68547" marR="68547" marT="0" marB="0">
                    <a:solidFill>
                      <a:srgbClr val="92D050"/>
                    </a:solidFill>
                  </a:tcPr>
                </a:tc>
                <a:tc>
                  <a:txBody>
                    <a:bodyPr/>
                    <a:lstStyle/>
                    <a:p>
                      <a:pPr marL="0" marR="0" lvl="0" indent="0" algn="l" defTabSz="414635" rtl="0" eaLnBrk="1" fontAlgn="auto" latinLnBrk="0" hangingPunct="1">
                        <a:lnSpc>
                          <a:spcPct val="100000"/>
                        </a:lnSpc>
                        <a:spcBef>
                          <a:spcPts val="0"/>
                        </a:spcBef>
                        <a:spcAft>
                          <a:spcPts val="0"/>
                        </a:spcAft>
                        <a:buClrTx/>
                        <a:buSzTx/>
                        <a:buFontTx/>
                        <a:buNone/>
                        <a:tabLst/>
                        <a:defRPr/>
                      </a:pPr>
                      <a:r>
                        <a:rPr lang="en-GB" sz="1800" b="1" dirty="0">
                          <a:solidFill>
                            <a:schemeClr val="accent1"/>
                          </a:solidFill>
                          <a:effectLst/>
                        </a:rPr>
                        <a:t>National workshop and gap analysis </a:t>
                      </a:r>
                      <a:endParaRPr lang="en-GB" sz="1800" b="1" dirty="0">
                        <a:solidFill>
                          <a:schemeClr val="accent1"/>
                        </a:solidFill>
                        <a:effectLst/>
                        <a:latin typeface="+mj-lt"/>
                      </a:endParaRPr>
                    </a:p>
                  </a:txBody>
                  <a:tcPr marL="68547" marR="68547" marT="0" marB="0">
                    <a:solidFill>
                      <a:srgbClr val="92D050"/>
                    </a:solidFill>
                  </a:tcPr>
                </a:tc>
                <a:extLst>
                  <a:ext uri="{0D108BD9-81ED-4DB2-BD59-A6C34878D82A}">
                    <a16:rowId xmlns:a16="http://schemas.microsoft.com/office/drawing/2014/main" val="997686195"/>
                  </a:ext>
                </a:extLst>
              </a:tr>
              <a:tr h="250521">
                <a:tc>
                  <a:txBody>
                    <a:bodyPr/>
                    <a:lstStyle/>
                    <a:p>
                      <a:r>
                        <a:rPr lang="en-GB" sz="1800" b="1" kern="1200">
                          <a:solidFill>
                            <a:schemeClr val="accent1"/>
                          </a:solidFill>
                          <a:effectLst/>
                        </a:rPr>
                        <a:t>30 AUG – 01 SEP</a:t>
                      </a:r>
                      <a:endParaRPr lang="en-GB" sz="1800" b="1" kern="1200">
                        <a:solidFill>
                          <a:schemeClr val="accent1"/>
                        </a:solidFill>
                        <a:effectLst/>
                        <a:latin typeface="+mj-lt"/>
                        <a:ea typeface="+mn-ea"/>
                        <a:cs typeface="+mn-cs"/>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dirty="0">
                          <a:ln>
                            <a:noFill/>
                          </a:ln>
                          <a:solidFill>
                            <a:schemeClr val="accent1"/>
                          </a:solidFill>
                          <a:effectLst/>
                          <a:uLnTx/>
                          <a:uFillTx/>
                        </a:rPr>
                        <a:t>Ethiopia</a:t>
                      </a:r>
                      <a:endParaRPr kumimoji="0" lang="en-GB" sz="1800" b="1" i="0" u="none" strike="noStrike" kern="1200" cap="none" spc="0" normalizeH="0" baseline="0" dirty="0">
                        <a:ln>
                          <a:noFill/>
                        </a:ln>
                        <a:solidFill>
                          <a:schemeClr val="accent1"/>
                        </a:solidFill>
                        <a:effectLst/>
                        <a:uLnTx/>
                        <a:uFillTx/>
                        <a:latin typeface="+mj-lt"/>
                        <a:ea typeface="+mn-ea"/>
                        <a:cs typeface="+mn-cs"/>
                      </a:endParaRPr>
                    </a:p>
                  </a:txBody>
                  <a:tcPr marL="68547" marR="68547" marT="0" marB="0">
                    <a:solidFill>
                      <a:srgbClr val="92D050"/>
                    </a:solidFill>
                  </a:tcPr>
                </a:tc>
                <a:tc>
                  <a:txBody>
                    <a:bodyPr/>
                    <a:lstStyle/>
                    <a:p>
                      <a:pPr marL="0" marR="0" lvl="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National workshop and launch of W@H</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extLst>
                  <a:ext uri="{0D108BD9-81ED-4DB2-BD59-A6C34878D82A}">
                    <a16:rowId xmlns:a16="http://schemas.microsoft.com/office/drawing/2014/main" val="4075488532"/>
                  </a:ext>
                </a:extLst>
              </a:tr>
              <a:tr h="256783">
                <a:tc>
                  <a:txBody>
                    <a:bodyPr/>
                    <a:lstStyle/>
                    <a:p>
                      <a:r>
                        <a:rPr lang="en-GB" sz="1800" b="1">
                          <a:solidFill>
                            <a:schemeClr val="accent1"/>
                          </a:solidFill>
                          <a:effectLst/>
                        </a:rPr>
                        <a:t>14 – 15 SEP</a:t>
                      </a:r>
                      <a:endParaRPr lang="en-GB" sz="1800" b="1">
                        <a:solidFill>
                          <a:schemeClr val="accent1"/>
                        </a:solidFill>
                        <a:effectLst/>
                        <a:latin typeface="+mj-lt"/>
                        <a:ea typeface="Calibri" panose="020F0502020204030204" pitchFamily="34" charset="0"/>
                        <a:cs typeface="Times New Roman" panose="02020603050405020304" pitchFamily="18" charset="0"/>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Madagascar</a:t>
                      </a:r>
                      <a:endParaRPr lang="en-GB" sz="1800" b="1" dirty="0">
                        <a:solidFill>
                          <a:schemeClr val="accent1"/>
                        </a:solidFill>
                        <a:effectLst/>
                        <a:latin typeface="+mj-lt"/>
                      </a:endParaRPr>
                    </a:p>
                  </a:txBody>
                  <a:tcPr marL="68547" marR="68547" marT="0" marB="0">
                    <a:solidFill>
                      <a:srgbClr val="92D050"/>
                    </a:solidFill>
                  </a:tcPr>
                </a:tc>
                <a:tc>
                  <a:txBody>
                    <a:bodyPr/>
                    <a:lstStyle/>
                    <a:p>
                      <a:r>
                        <a:rPr lang="en-GB" sz="1800" b="1" dirty="0">
                          <a:solidFill>
                            <a:schemeClr val="accent1"/>
                          </a:solidFill>
                          <a:effectLst/>
                        </a:rPr>
                        <a:t>National workshop and gap analysis </a:t>
                      </a:r>
                      <a:endParaRPr lang="en-GB" sz="1800" b="1" dirty="0">
                        <a:solidFill>
                          <a:schemeClr val="accent1"/>
                        </a:solidFill>
                        <a:effectLst/>
                        <a:latin typeface="+mj-lt"/>
                      </a:endParaRPr>
                    </a:p>
                  </a:txBody>
                  <a:tcPr marL="68547" marR="68547" marT="0" marB="0">
                    <a:solidFill>
                      <a:srgbClr val="92D050"/>
                    </a:solidFill>
                  </a:tcPr>
                </a:tc>
                <a:extLst>
                  <a:ext uri="{0D108BD9-81ED-4DB2-BD59-A6C34878D82A}">
                    <a16:rowId xmlns:a16="http://schemas.microsoft.com/office/drawing/2014/main" val="1198262904"/>
                  </a:ext>
                </a:extLst>
              </a:tr>
              <a:tr h="244258">
                <a:tc>
                  <a:txBody>
                    <a:bodyPr/>
                    <a:lstStyle/>
                    <a:p>
                      <a:r>
                        <a:rPr lang="en-GB" sz="1800" b="1" dirty="0">
                          <a:solidFill>
                            <a:schemeClr val="accent1"/>
                          </a:solidFill>
                          <a:effectLst/>
                        </a:rPr>
                        <a:t>21 – 22 SEP </a:t>
                      </a:r>
                      <a:endParaRPr lang="en-GB" sz="1800" b="1" dirty="0">
                        <a:solidFill>
                          <a:schemeClr val="accent1"/>
                        </a:solidFill>
                        <a:effectLst/>
                        <a:latin typeface="+mj-lt"/>
                        <a:ea typeface="Calibri" panose="020F0502020204030204" pitchFamily="34" charset="0"/>
                        <a:cs typeface="Times New Roman" panose="02020603050405020304" pitchFamily="18" charset="0"/>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Laos</a:t>
                      </a:r>
                      <a:endParaRPr lang="en-GB" sz="1800" b="1" i="0" kern="1200" dirty="0">
                        <a:solidFill>
                          <a:schemeClr val="accent1"/>
                        </a:solidFill>
                        <a:effectLst/>
                        <a:latin typeface="+mj-lt"/>
                        <a:ea typeface="+mn-ea"/>
                        <a:cs typeface="+mn-cs"/>
                      </a:endParaRPr>
                    </a:p>
                  </a:txBody>
                  <a:tcPr marL="68547" marR="68547" marT="0" marB="0">
                    <a:solidFill>
                      <a:srgbClr val="92D050"/>
                    </a:solidFill>
                  </a:tcPr>
                </a:tc>
                <a:tc>
                  <a:txBody>
                    <a:bodyPr/>
                    <a:lstStyle/>
                    <a:p>
                      <a:r>
                        <a:rPr lang="en-GB" sz="1800" b="1" kern="1200" dirty="0">
                          <a:solidFill>
                            <a:schemeClr val="accent1"/>
                          </a:solidFill>
                          <a:effectLst/>
                        </a:rPr>
                        <a:t>National workshop </a:t>
                      </a:r>
                      <a:endParaRPr lang="en-GB" sz="1800" b="1" i="0" kern="1200" dirty="0">
                        <a:solidFill>
                          <a:schemeClr val="accent1"/>
                        </a:solidFill>
                        <a:effectLst/>
                        <a:latin typeface="+mj-lt"/>
                        <a:ea typeface="+mn-ea"/>
                        <a:cs typeface="+mn-cs"/>
                      </a:endParaRPr>
                    </a:p>
                  </a:txBody>
                  <a:tcPr marL="68547" marR="68547" marT="0" marB="0">
                    <a:solidFill>
                      <a:srgbClr val="92D050"/>
                    </a:solidFill>
                  </a:tcPr>
                </a:tc>
                <a:extLst>
                  <a:ext uri="{0D108BD9-81ED-4DB2-BD59-A6C34878D82A}">
                    <a16:rowId xmlns:a16="http://schemas.microsoft.com/office/drawing/2014/main" val="4206109975"/>
                  </a:ext>
                </a:extLst>
              </a:tr>
              <a:tr h="226357">
                <a:tc>
                  <a:txBody>
                    <a:bodyPr/>
                    <a:lstStyle/>
                    <a:p>
                      <a:r>
                        <a:rPr lang="en-GB" sz="1800" b="1" dirty="0">
                          <a:solidFill>
                            <a:schemeClr val="accent1"/>
                          </a:solidFill>
                          <a:effectLst/>
                        </a:rPr>
                        <a:t>21 - 22 SEP</a:t>
                      </a:r>
                      <a:endParaRPr lang="en-GB" sz="1800" b="1" dirty="0">
                        <a:solidFill>
                          <a:schemeClr val="accent1"/>
                        </a:solidFill>
                        <a:effectLst/>
                        <a:latin typeface="+mj-lt"/>
                        <a:ea typeface="Calibri" panose="020F0502020204030204" pitchFamily="34" charset="0"/>
                        <a:cs typeface="Times New Roman" panose="02020603050405020304" pitchFamily="18" charset="0"/>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Nepal</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tc>
                  <a:txBody>
                    <a:bodyPr/>
                    <a:lstStyle/>
                    <a:p>
                      <a:r>
                        <a:rPr kumimoji="0" lang="en-GB" sz="1800" b="1" u="none" strike="noStrike" kern="1200" cap="none" spc="0" normalizeH="0" baseline="0" noProof="0" dirty="0">
                          <a:ln>
                            <a:noFill/>
                          </a:ln>
                          <a:solidFill>
                            <a:schemeClr val="accent1"/>
                          </a:solidFill>
                          <a:effectLst/>
                          <a:uLnTx/>
                          <a:uFillTx/>
                        </a:rPr>
                        <a:t>National workshop </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extLst>
                  <a:ext uri="{0D108BD9-81ED-4DB2-BD59-A6C34878D82A}">
                    <a16:rowId xmlns:a16="http://schemas.microsoft.com/office/drawing/2014/main" val="4075938339"/>
                  </a:ext>
                </a:extLst>
              </a:tr>
              <a:tr h="231732">
                <a:tc>
                  <a:txBody>
                    <a:bodyPr/>
                    <a:lstStyle/>
                    <a:p>
                      <a:r>
                        <a:rPr lang="en-GB" sz="1800" b="1" dirty="0">
                          <a:solidFill>
                            <a:schemeClr val="accent1"/>
                          </a:solidFill>
                          <a:effectLst/>
                        </a:rPr>
                        <a:t>04 OCT</a:t>
                      </a:r>
                      <a:endParaRPr lang="en-GB" sz="1800" b="1" dirty="0">
                        <a:solidFill>
                          <a:schemeClr val="accent1"/>
                        </a:solidFill>
                        <a:effectLst/>
                        <a:latin typeface="+mj-lt"/>
                        <a:ea typeface="Calibri" panose="020F0502020204030204" pitchFamily="34" charset="0"/>
                        <a:cs typeface="Times New Roman" panose="02020603050405020304" pitchFamily="18" charset="0"/>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Cambodia</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tc>
                  <a:txBody>
                    <a:bodyPr/>
                    <a:lstStyle/>
                    <a:p>
                      <a:pPr marL="0" algn="l" defTabSz="914400" rtl="0" eaLnBrk="1" latinLnBrk="0" hangingPunct="1"/>
                      <a:r>
                        <a:rPr kumimoji="0" lang="en-GB" sz="1800" b="1" u="none" strike="noStrike" kern="1200" cap="none" spc="0" normalizeH="0" baseline="0" noProof="0" dirty="0">
                          <a:ln>
                            <a:noFill/>
                          </a:ln>
                          <a:solidFill>
                            <a:schemeClr val="accent1"/>
                          </a:solidFill>
                          <a:effectLst/>
                          <a:uLnTx/>
                          <a:uFillTx/>
                          <a:latin typeface="+mn-lt"/>
                          <a:ea typeface="+mn-ea"/>
                          <a:cs typeface="+mn-cs"/>
                        </a:rPr>
                        <a:t>National workshop and gap analysis </a:t>
                      </a:r>
                    </a:p>
                  </a:txBody>
                  <a:tcPr marL="68547" marR="68547" marT="0" marB="0">
                    <a:solidFill>
                      <a:srgbClr val="92D050"/>
                    </a:solidFill>
                  </a:tcPr>
                </a:tc>
                <a:extLst>
                  <a:ext uri="{0D108BD9-81ED-4DB2-BD59-A6C34878D82A}">
                    <a16:rowId xmlns:a16="http://schemas.microsoft.com/office/drawing/2014/main" val="2694861967"/>
                  </a:ext>
                </a:extLst>
              </a:tr>
              <a:tr h="212942">
                <a:tc>
                  <a:txBody>
                    <a:bodyPr/>
                    <a:lstStyle/>
                    <a:p>
                      <a:pPr marL="0" algn="l" defTabSz="914400" rtl="0" eaLnBrk="1" latinLnBrk="0" hangingPunct="1"/>
                      <a:r>
                        <a:rPr lang="en-GB" sz="1800" b="1" kern="1200" dirty="0">
                          <a:solidFill>
                            <a:schemeClr val="accent1"/>
                          </a:solidFill>
                          <a:effectLst/>
                          <a:latin typeface="+mn-lt"/>
                          <a:ea typeface="+mn-ea"/>
                          <a:cs typeface="+mn-cs"/>
                        </a:rPr>
                        <a:t>01-02 NOV</a:t>
                      </a:r>
                    </a:p>
                  </a:txBody>
                  <a:tcPr marL="68547" marR="68547"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accent1"/>
                          </a:solidFill>
                          <a:effectLst/>
                          <a:latin typeface="+mn-lt"/>
                          <a:ea typeface="+mn-ea"/>
                          <a:cs typeface="+mn-cs"/>
                        </a:rPr>
                        <a:t>Barbados</a:t>
                      </a:r>
                    </a:p>
                  </a:txBody>
                  <a:tcPr marL="68547" marR="68547" marT="0" marB="0"/>
                </a:tc>
                <a:tc>
                  <a:txBody>
                    <a:bodyPr/>
                    <a:lstStyle/>
                    <a:p>
                      <a:pPr marL="0" algn="l" defTabSz="914400" rtl="0" eaLnBrk="1" latinLnBrk="0" hangingPunct="1"/>
                      <a:r>
                        <a:rPr kumimoji="0" lang="en-GB" sz="1800" b="1" u="none" strike="noStrike" kern="1200" cap="none" spc="0" normalizeH="0" baseline="0" noProof="0" dirty="0">
                          <a:ln>
                            <a:noFill/>
                          </a:ln>
                          <a:solidFill>
                            <a:schemeClr val="accent1"/>
                          </a:solidFill>
                          <a:effectLst/>
                          <a:uLnTx/>
                          <a:uFillTx/>
                          <a:latin typeface="+mn-lt"/>
                          <a:ea typeface="+mn-ea"/>
                          <a:cs typeface="+mn-cs"/>
                        </a:rPr>
                        <a:t>National workshop and gap analysis </a:t>
                      </a:r>
                    </a:p>
                  </a:txBody>
                  <a:tcPr marL="68547" marR="68547" marT="0" marB="0"/>
                </a:tc>
                <a:extLst>
                  <a:ext uri="{0D108BD9-81ED-4DB2-BD59-A6C34878D82A}">
                    <a16:rowId xmlns:a16="http://schemas.microsoft.com/office/drawing/2014/main" val="4199315710"/>
                  </a:ext>
                </a:extLst>
              </a:tr>
              <a:tr h="212942">
                <a:tc>
                  <a:txBody>
                    <a:bodyPr/>
                    <a:lstStyle/>
                    <a:p>
                      <a:r>
                        <a:rPr lang="en-GB" sz="1800" b="1" dirty="0">
                          <a:solidFill>
                            <a:schemeClr val="accent1"/>
                          </a:solidFill>
                          <a:effectLst/>
                        </a:rPr>
                        <a:t>1 – 2 NOV</a:t>
                      </a:r>
                      <a:endParaRPr lang="en-GB" sz="1800" b="1" dirty="0">
                        <a:solidFill>
                          <a:schemeClr val="accent1"/>
                        </a:solidFill>
                        <a:effectLst/>
                        <a:latin typeface="+mj-lt"/>
                        <a:ea typeface="Calibri" panose="020F0502020204030204" pitchFamily="34" charset="0"/>
                        <a:cs typeface="Times New Roman" panose="02020603050405020304" pitchFamily="18" charset="0"/>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Bangladesh</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tc>
                  <a:txBody>
                    <a:bodyPr/>
                    <a:lstStyle/>
                    <a:p>
                      <a:r>
                        <a:rPr kumimoji="0" lang="en-GB" sz="1800" b="1" u="none" strike="noStrike" kern="1200" cap="none" spc="0" normalizeH="0" baseline="0" noProof="0" dirty="0">
                          <a:ln>
                            <a:noFill/>
                          </a:ln>
                          <a:solidFill>
                            <a:schemeClr val="accent1"/>
                          </a:solidFill>
                          <a:effectLst/>
                          <a:uLnTx/>
                          <a:uFillTx/>
                        </a:rPr>
                        <a:t>National workshop</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extLst>
                  <a:ext uri="{0D108BD9-81ED-4DB2-BD59-A6C34878D82A}">
                    <a16:rowId xmlns:a16="http://schemas.microsoft.com/office/drawing/2014/main" val="1900332341"/>
                  </a:ext>
                </a:extLst>
              </a:tr>
              <a:tr h="212942">
                <a:tc>
                  <a:txBody>
                    <a:bodyPr/>
                    <a:lstStyle/>
                    <a:p>
                      <a:pPr marL="0" algn="l" defTabSz="457200" rtl="0" eaLnBrk="1" latinLnBrk="0" hangingPunct="1"/>
                      <a:r>
                        <a:rPr lang="en-GB" sz="1800" b="1" kern="1200" dirty="0">
                          <a:solidFill>
                            <a:schemeClr val="accent1"/>
                          </a:solidFill>
                          <a:effectLst/>
                        </a:rPr>
                        <a:t>14</a:t>
                      </a:r>
                      <a:r>
                        <a:rPr lang="en-GB" sz="1800" b="1" dirty="0">
                          <a:solidFill>
                            <a:schemeClr val="accent1"/>
                          </a:solidFill>
                          <a:effectLst/>
                        </a:rPr>
                        <a:t> – </a:t>
                      </a:r>
                      <a:r>
                        <a:rPr lang="en-GB" sz="1800" b="1" kern="1200" dirty="0">
                          <a:solidFill>
                            <a:schemeClr val="accent1"/>
                          </a:solidFill>
                          <a:effectLst/>
                        </a:rPr>
                        <a:t>16 NOV</a:t>
                      </a:r>
                      <a:endParaRPr lang="en-GB" sz="1800" b="1" kern="1200" dirty="0">
                        <a:solidFill>
                          <a:schemeClr val="accent1"/>
                        </a:solidFill>
                        <a:effectLst/>
                        <a:latin typeface="+mj-lt"/>
                        <a:ea typeface="+mn-ea"/>
                        <a:cs typeface="+mn-cs"/>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Somalia</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tc>
                  <a:txBody>
                    <a:bodyPr/>
                    <a:lstStyle/>
                    <a:p>
                      <a:r>
                        <a:rPr kumimoji="0" lang="en-GB" sz="1800" b="1" u="none" strike="noStrike" kern="1200" cap="none" spc="0" normalizeH="0" baseline="0" noProof="0" dirty="0">
                          <a:ln>
                            <a:noFill/>
                          </a:ln>
                          <a:solidFill>
                            <a:schemeClr val="accent1"/>
                          </a:solidFill>
                          <a:effectLst/>
                          <a:uLnTx/>
                          <a:uFillTx/>
                        </a:rPr>
                        <a:t>National </a:t>
                      </a:r>
                      <a:r>
                        <a:rPr kumimoji="0" lang="en-GB" sz="1800" b="1" u="none" strike="noStrike" kern="1200" cap="none" spc="0" normalizeH="0" baseline="0" noProof="0" dirty="0">
                          <a:ln>
                            <a:noFill/>
                          </a:ln>
                          <a:solidFill>
                            <a:schemeClr val="accent1"/>
                          </a:solidFill>
                          <a:effectLst/>
                          <a:uLnTx/>
                          <a:uFillTx/>
                          <a:latin typeface="+mn-lt"/>
                          <a:ea typeface="+mn-ea"/>
                          <a:cs typeface="+mn-cs"/>
                        </a:rPr>
                        <a:t>workshop</a:t>
                      </a:r>
                      <a:r>
                        <a:rPr kumimoji="0" lang="en-GB" sz="1800" b="1" u="none" strike="noStrike" kern="1200" cap="none" spc="0" normalizeH="0" baseline="0" noProof="0" dirty="0">
                          <a:ln>
                            <a:noFill/>
                          </a:ln>
                          <a:solidFill>
                            <a:schemeClr val="accent1"/>
                          </a:solidFill>
                          <a:effectLst/>
                          <a:uLnTx/>
                          <a:uFillTx/>
                        </a:rPr>
                        <a:t> and gap analysis </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extLst>
                  <a:ext uri="{0D108BD9-81ED-4DB2-BD59-A6C34878D82A}">
                    <a16:rowId xmlns:a16="http://schemas.microsoft.com/office/drawing/2014/main" val="662153448"/>
                  </a:ext>
                </a:extLst>
              </a:tr>
              <a:tr h="225051">
                <a:tc>
                  <a:txBody>
                    <a:bodyPr/>
                    <a:lstStyle/>
                    <a:p>
                      <a:r>
                        <a:rPr lang="en-GB" sz="1800" b="1" dirty="0">
                          <a:solidFill>
                            <a:schemeClr val="accent1"/>
                          </a:solidFill>
                          <a:effectLst/>
                        </a:rPr>
                        <a:t>15-16 NOV</a:t>
                      </a:r>
                      <a:endParaRPr lang="en-GB" sz="1800" b="1" dirty="0">
                        <a:solidFill>
                          <a:schemeClr val="accent1"/>
                        </a:solidFill>
                        <a:effectLst/>
                        <a:latin typeface="+mj-lt"/>
                        <a:ea typeface="Calibri" panose="020F0502020204030204" pitchFamily="34" charset="0"/>
                        <a:cs typeface="Times New Roman" panose="02020603050405020304" pitchFamily="18" charset="0"/>
                      </a:endParaRPr>
                    </a:p>
                  </a:txBody>
                  <a:tcPr marL="68547" marR="68547" marT="0" marB="0">
                    <a:solidFill>
                      <a:srgbClr val="92D050"/>
                    </a:solidFill>
                  </a:tcPr>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Mozambique</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solidFill>
                      <a:srgbClr val="92D050"/>
                    </a:solidFill>
                  </a:tcPr>
                </a:tc>
                <a:tc>
                  <a:txBody>
                    <a:bodyPr/>
                    <a:lstStyle/>
                    <a:p>
                      <a:pPr marL="0" marR="0" lvl="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National workshop</a:t>
                      </a:r>
                      <a:endParaRPr kumimoji="0" lang="en-GB" sz="1800" b="1" u="none" strike="noStrike" kern="1200" cap="none" spc="0" normalizeH="0" baseline="0" noProof="0" dirty="0">
                        <a:ln>
                          <a:noFill/>
                        </a:ln>
                        <a:solidFill>
                          <a:schemeClr val="accent1"/>
                        </a:solidFill>
                        <a:effectLst/>
                        <a:uLnTx/>
                        <a:uFillTx/>
                        <a:latin typeface="+mn-lt"/>
                        <a:ea typeface="+mn-ea"/>
                        <a:cs typeface="+mn-cs"/>
                      </a:endParaRPr>
                    </a:p>
                  </a:txBody>
                  <a:tcPr marL="68547" marR="68547" marT="0" marB="0">
                    <a:solidFill>
                      <a:srgbClr val="92D050"/>
                    </a:solidFill>
                  </a:tcPr>
                </a:tc>
                <a:extLst>
                  <a:ext uri="{0D108BD9-81ED-4DB2-BD59-A6C34878D82A}">
                    <a16:rowId xmlns:a16="http://schemas.microsoft.com/office/drawing/2014/main" val="3057506418"/>
                  </a:ext>
                </a:extLst>
              </a:tr>
              <a:tr h="225051">
                <a:tc>
                  <a:txBody>
                    <a:bodyPr/>
                    <a:lstStyle/>
                    <a:p>
                      <a:r>
                        <a:rPr lang="en-GB" sz="1800" b="1">
                          <a:solidFill>
                            <a:schemeClr val="accent1"/>
                          </a:solidFill>
                          <a:effectLst/>
                        </a:rPr>
                        <a:t>29 – 30 NOV</a:t>
                      </a:r>
                      <a:endParaRPr lang="en-GB" sz="1800" b="1">
                        <a:solidFill>
                          <a:schemeClr val="accent1"/>
                        </a:solidFill>
                        <a:effectLst/>
                        <a:latin typeface="+mj-lt"/>
                        <a:ea typeface="Calibri" panose="020F0502020204030204" pitchFamily="34" charset="0"/>
                        <a:cs typeface="Times New Roman" panose="02020603050405020304" pitchFamily="18" charset="0"/>
                      </a:endParaRPr>
                    </a:p>
                  </a:txBody>
                  <a:tcPr marL="68547" marR="68547" marT="0" marB="0"/>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chemeClr val="accent1"/>
                          </a:solidFill>
                          <a:effectLst/>
                          <a:uLnTx/>
                          <a:uFillTx/>
                        </a:rPr>
                        <a:t>Haiti</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tc>
                <a:tc>
                  <a:txBody>
                    <a:bodyPr/>
                    <a:lstStyle/>
                    <a:p>
                      <a:r>
                        <a:rPr kumimoji="0" lang="en-GB" sz="1800" b="1" u="none" strike="noStrike" kern="1200" cap="none" spc="0" normalizeH="0" baseline="0" noProof="0">
                          <a:ln>
                            <a:noFill/>
                          </a:ln>
                          <a:solidFill>
                            <a:schemeClr val="accent1"/>
                          </a:solidFill>
                          <a:effectLst/>
                          <a:uLnTx/>
                          <a:uFillTx/>
                        </a:rPr>
                        <a:t>National workshop and gap analysis </a:t>
                      </a:r>
                      <a:endParaRPr kumimoji="0" lang="en-GB" sz="1800" b="1" u="none" strike="noStrike" kern="1200" cap="none" spc="0" normalizeH="0" baseline="0" noProof="0">
                        <a:ln>
                          <a:noFill/>
                        </a:ln>
                        <a:solidFill>
                          <a:schemeClr val="accent1"/>
                        </a:solidFill>
                        <a:effectLst/>
                        <a:uLnTx/>
                        <a:uFillTx/>
                        <a:latin typeface="+mj-lt"/>
                      </a:endParaRPr>
                    </a:p>
                  </a:txBody>
                  <a:tcPr marL="68547" marR="68547" marT="0" marB="0"/>
                </a:tc>
                <a:extLst>
                  <a:ext uri="{0D108BD9-81ED-4DB2-BD59-A6C34878D82A}">
                    <a16:rowId xmlns:a16="http://schemas.microsoft.com/office/drawing/2014/main" val="1732298016"/>
                  </a:ext>
                </a:extLst>
              </a:tr>
              <a:tr h="250520">
                <a:tc>
                  <a:txBody>
                    <a:bodyPr/>
                    <a:lstStyle/>
                    <a:p>
                      <a:r>
                        <a:rPr lang="en-GB" sz="1800" b="1">
                          <a:solidFill>
                            <a:schemeClr val="accent1"/>
                          </a:solidFill>
                          <a:effectLst/>
                        </a:rPr>
                        <a:t>07 – 08 DEC</a:t>
                      </a:r>
                      <a:endParaRPr lang="en-GB" sz="1800" b="1">
                        <a:solidFill>
                          <a:schemeClr val="accent1"/>
                        </a:solidFill>
                        <a:effectLst/>
                        <a:latin typeface="+mj-lt"/>
                        <a:ea typeface="Calibri" panose="020F0502020204030204" pitchFamily="34" charset="0"/>
                        <a:cs typeface="Times New Roman" panose="02020603050405020304" pitchFamily="18" charset="0"/>
                      </a:endParaRPr>
                    </a:p>
                  </a:txBody>
                  <a:tcPr marL="68547" marR="68547" marT="0" marB="0"/>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chemeClr val="accent1"/>
                          </a:solidFill>
                          <a:effectLst/>
                          <a:uLnTx/>
                          <a:uFillTx/>
                        </a:rPr>
                        <a:t>Antigua &amp; Barbuda </a:t>
                      </a:r>
                      <a:endParaRPr kumimoji="0" lang="en-GB" sz="1800" b="1" u="none" strike="noStrike" kern="1200" cap="none" spc="0" normalizeH="0" baseline="0" noProof="0">
                        <a:ln>
                          <a:noFill/>
                        </a:ln>
                        <a:solidFill>
                          <a:schemeClr val="accent1"/>
                        </a:solidFill>
                        <a:effectLst/>
                        <a:uLnTx/>
                        <a:uFillTx/>
                        <a:latin typeface="+mj-lt"/>
                      </a:endParaRPr>
                    </a:p>
                  </a:txBody>
                  <a:tcPr marL="68547" marR="68547" marT="0" marB="0"/>
                </a:tc>
                <a:tc>
                  <a:txBody>
                    <a:bodyPr/>
                    <a:lstStyle/>
                    <a:p>
                      <a:r>
                        <a:rPr kumimoji="0" lang="en-GB" sz="1800" b="1" u="none" strike="noStrike" kern="1200" cap="none" spc="0" normalizeH="0" baseline="0" noProof="0">
                          <a:ln>
                            <a:noFill/>
                          </a:ln>
                          <a:solidFill>
                            <a:schemeClr val="accent1"/>
                          </a:solidFill>
                          <a:effectLst/>
                          <a:uLnTx/>
                          <a:uFillTx/>
                        </a:rPr>
                        <a:t>National workshop and gap analysis </a:t>
                      </a:r>
                      <a:endParaRPr kumimoji="0" lang="en-GB" sz="1800" b="1" u="none" strike="noStrike" kern="1200" cap="none" spc="0" normalizeH="0" baseline="0" noProof="0">
                        <a:ln>
                          <a:noFill/>
                        </a:ln>
                        <a:solidFill>
                          <a:schemeClr val="accent1"/>
                        </a:solidFill>
                        <a:effectLst/>
                        <a:uLnTx/>
                        <a:uFillTx/>
                        <a:latin typeface="+mj-lt"/>
                      </a:endParaRPr>
                    </a:p>
                  </a:txBody>
                  <a:tcPr marL="68547" marR="68547" marT="0" marB="0"/>
                </a:tc>
                <a:extLst>
                  <a:ext uri="{0D108BD9-81ED-4DB2-BD59-A6C34878D82A}">
                    <a16:rowId xmlns:a16="http://schemas.microsoft.com/office/drawing/2014/main" val="4211887977"/>
                  </a:ext>
                </a:extLst>
              </a:tr>
              <a:tr h="250521">
                <a:tc>
                  <a:txBody>
                    <a:bodyPr/>
                    <a:lstStyle/>
                    <a:p>
                      <a:pPr marL="0" algn="l" defTabSz="457200" rtl="0" eaLnBrk="1" latinLnBrk="0" hangingPunct="1"/>
                      <a:r>
                        <a:rPr lang="en-GB" sz="1800" b="1" kern="1200">
                          <a:solidFill>
                            <a:schemeClr val="accent1"/>
                          </a:solidFill>
                          <a:effectLst/>
                        </a:rPr>
                        <a:t>Q4 2023 TBC</a:t>
                      </a:r>
                      <a:endParaRPr lang="en-GB" sz="1800" b="1" kern="1200">
                        <a:solidFill>
                          <a:schemeClr val="accent1"/>
                        </a:solidFill>
                        <a:effectLst/>
                        <a:latin typeface="+mj-lt"/>
                        <a:ea typeface="+mn-ea"/>
                        <a:cs typeface="+mn-cs"/>
                      </a:endParaRPr>
                    </a:p>
                  </a:txBody>
                  <a:tcPr marL="68547" marR="68547" marT="0" marB="0"/>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chemeClr val="accent1"/>
                          </a:solidFill>
                          <a:effectLst/>
                          <a:uLnTx/>
                          <a:uFillTx/>
                        </a:rPr>
                        <a:t>South Sudan </a:t>
                      </a:r>
                      <a:endParaRPr kumimoji="0" lang="en-GB" sz="1800" b="1" u="none" strike="noStrike" kern="1200" cap="none" spc="0" normalizeH="0" baseline="0" noProof="0">
                        <a:ln>
                          <a:noFill/>
                        </a:ln>
                        <a:solidFill>
                          <a:schemeClr val="accent1"/>
                        </a:solidFill>
                        <a:effectLst/>
                        <a:uLnTx/>
                        <a:uFillTx/>
                        <a:latin typeface="+mj-lt"/>
                      </a:endParaRPr>
                    </a:p>
                  </a:txBody>
                  <a:tcPr marL="68547" marR="68547" marT="0" marB="0"/>
                </a:tc>
                <a:tc>
                  <a:txBody>
                    <a:bodyPr/>
                    <a:lstStyle/>
                    <a:p>
                      <a:r>
                        <a:rPr kumimoji="0" lang="en-GB" sz="1800" b="1" u="none" strike="noStrike" kern="1200" cap="none" spc="0" normalizeH="0" baseline="0" noProof="0">
                          <a:ln>
                            <a:noFill/>
                          </a:ln>
                          <a:solidFill>
                            <a:schemeClr val="accent1"/>
                          </a:solidFill>
                          <a:effectLst/>
                          <a:uLnTx/>
                          <a:uFillTx/>
                        </a:rPr>
                        <a:t>National workshop and launch of W@H</a:t>
                      </a:r>
                      <a:endParaRPr kumimoji="0" lang="en-GB" sz="1800" b="1" u="none" strike="noStrike" kern="1200" cap="none" spc="0" normalizeH="0" baseline="0" noProof="0">
                        <a:ln>
                          <a:noFill/>
                        </a:ln>
                        <a:solidFill>
                          <a:schemeClr val="accent1"/>
                        </a:solidFill>
                        <a:effectLst/>
                        <a:uLnTx/>
                        <a:uFillTx/>
                        <a:latin typeface="+mj-lt"/>
                      </a:endParaRPr>
                    </a:p>
                  </a:txBody>
                  <a:tcPr marL="68547" marR="68547" marT="0" marB="0"/>
                </a:tc>
                <a:extLst>
                  <a:ext uri="{0D108BD9-81ED-4DB2-BD59-A6C34878D82A}">
                    <a16:rowId xmlns:a16="http://schemas.microsoft.com/office/drawing/2014/main" val="1086530813"/>
                  </a:ext>
                </a:extLst>
              </a:tr>
              <a:tr h="244257">
                <a:tc>
                  <a:txBody>
                    <a:bodyPr/>
                    <a:lstStyle/>
                    <a:p>
                      <a:pPr marL="0" algn="l" defTabSz="457200" rtl="0" eaLnBrk="1" latinLnBrk="0" hangingPunct="1"/>
                      <a:r>
                        <a:rPr lang="en-GB" sz="1800" b="1" kern="1200">
                          <a:solidFill>
                            <a:schemeClr val="accent1"/>
                          </a:solidFill>
                          <a:effectLst/>
                        </a:rPr>
                        <a:t>Q4 2023 TBC</a:t>
                      </a:r>
                      <a:endParaRPr lang="en-GB" sz="1800" b="1" kern="1200">
                        <a:solidFill>
                          <a:schemeClr val="accent1"/>
                        </a:solidFill>
                        <a:effectLst/>
                        <a:latin typeface="+mj-lt"/>
                        <a:ea typeface="+mn-ea"/>
                        <a:cs typeface="+mn-cs"/>
                      </a:endParaRPr>
                    </a:p>
                  </a:txBody>
                  <a:tcPr marL="68547" marR="68547" marT="0" marB="0"/>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chemeClr val="accent1"/>
                          </a:solidFill>
                          <a:effectLst/>
                          <a:uLnTx/>
                          <a:uFillTx/>
                        </a:rPr>
                        <a:t>Uganda</a:t>
                      </a:r>
                      <a:endParaRPr kumimoji="0" lang="en-GB" sz="1800" b="1" u="none" strike="noStrike" kern="1200" cap="none" spc="0" normalizeH="0" baseline="0" noProof="0">
                        <a:ln>
                          <a:noFill/>
                        </a:ln>
                        <a:solidFill>
                          <a:schemeClr val="accent1"/>
                        </a:solidFill>
                        <a:effectLst/>
                        <a:uLnTx/>
                        <a:uFillTx/>
                        <a:latin typeface="+mj-lt"/>
                      </a:endParaRPr>
                    </a:p>
                  </a:txBody>
                  <a:tcPr marL="68547" marR="68547" marT="0" marB="0"/>
                </a:tc>
                <a:tc>
                  <a:txBody>
                    <a:bodyPr/>
                    <a:lstStyle/>
                    <a:p>
                      <a:r>
                        <a:rPr kumimoji="0" lang="en-GB" sz="1800" b="1" u="none" strike="noStrike" kern="1200" cap="none" spc="0" normalizeH="0" baseline="0" noProof="0">
                          <a:ln>
                            <a:noFill/>
                          </a:ln>
                          <a:solidFill>
                            <a:schemeClr val="accent1"/>
                          </a:solidFill>
                          <a:effectLst/>
                          <a:uLnTx/>
                          <a:uFillTx/>
                        </a:rPr>
                        <a:t>National workshop and launch of W@H</a:t>
                      </a:r>
                      <a:endParaRPr kumimoji="0" lang="en-GB" sz="1800" b="1" u="none" strike="noStrike" kern="1200" cap="none" spc="0" normalizeH="0" baseline="0" noProof="0">
                        <a:ln>
                          <a:noFill/>
                        </a:ln>
                        <a:solidFill>
                          <a:schemeClr val="accent1"/>
                        </a:solidFill>
                        <a:effectLst/>
                        <a:uLnTx/>
                        <a:uFillTx/>
                        <a:latin typeface="+mj-lt"/>
                      </a:endParaRPr>
                    </a:p>
                  </a:txBody>
                  <a:tcPr marL="68547" marR="68547" marT="0" marB="0"/>
                </a:tc>
                <a:extLst>
                  <a:ext uri="{0D108BD9-81ED-4DB2-BD59-A6C34878D82A}">
                    <a16:rowId xmlns:a16="http://schemas.microsoft.com/office/drawing/2014/main" val="1179491043"/>
                  </a:ext>
                </a:extLst>
              </a:tr>
              <a:tr h="263046">
                <a:tc>
                  <a:txBody>
                    <a:bodyPr/>
                    <a:lstStyle/>
                    <a:p>
                      <a:pPr marL="0" algn="l" defTabSz="457200" rtl="0" eaLnBrk="1" latinLnBrk="0" hangingPunct="1"/>
                      <a:r>
                        <a:rPr lang="en-GB" sz="1800" b="1" kern="1200">
                          <a:solidFill>
                            <a:schemeClr val="accent1"/>
                          </a:solidFill>
                          <a:effectLst/>
                        </a:rPr>
                        <a:t>Q1 2024 TBC</a:t>
                      </a:r>
                      <a:endParaRPr lang="en-GB" sz="1800" b="1" kern="1200">
                        <a:solidFill>
                          <a:schemeClr val="accent1"/>
                        </a:solidFill>
                        <a:effectLst/>
                        <a:latin typeface="+mj-lt"/>
                        <a:ea typeface="+mn-ea"/>
                        <a:cs typeface="+mn-cs"/>
                      </a:endParaRPr>
                    </a:p>
                  </a:txBody>
                  <a:tcPr marL="68547" marR="68547" marT="0" marB="0"/>
                </a:tc>
                <a:tc>
                  <a:txBody>
                    <a:bodyPr/>
                    <a:lstStyle/>
                    <a:p>
                      <a:pPr marL="0" marR="0" indent="0" algn="l" defTabSz="414635"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chemeClr val="accent1"/>
                          </a:solidFill>
                          <a:effectLst/>
                          <a:uLnTx/>
                          <a:uFillTx/>
                        </a:rPr>
                        <a:t>Guyana</a:t>
                      </a:r>
                      <a:endParaRPr kumimoji="0" lang="en-GB" sz="1800" b="1" u="none" strike="noStrike" kern="1200" cap="none" spc="0" normalizeH="0" baseline="0" noProof="0">
                        <a:ln>
                          <a:noFill/>
                        </a:ln>
                        <a:solidFill>
                          <a:schemeClr val="accent1"/>
                        </a:solidFill>
                        <a:effectLst/>
                        <a:uLnTx/>
                        <a:uFillTx/>
                        <a:latin typeface="+mj-lt"/>
                      </a:endParaRPr>
                    </a:p>
                  </a:txBody>
                  <a:tcPr marL="68547" marR="68547" marT="0" marB="0"/>
                </a:tc>
                <a:tc>
                  <a:txBody>
                    <a:bodyPr/>
                    <a:lstStyle/>
                    <a:p>
                      <a:r>
                        <a:rPr kumimoji="0" lang="en-GB" sz="1800" b="1" u="none" strike="noStrike" kern="1200" cap="none" spc="0" normalizeH="0" baseline="0" noProof="0" dirty="0">
                          <a:ln>
                            <a:noFill/>
                          </a:ln>
                          <a:solidFill>
                            <a:schemeClr val="accent1"/>
                          </a:solidFill>
                          <a:effectLst/>
                          <a:uLnTx/>
                          <a:uFillTx/>
                        </a:rPr>
                        <a:t>National workshop and gap analysis </a:t>
                      </a:r>
                      <a:endParaRPr kumimoji="0" lang="en-GB" sz="1800" b="1" u="none" strike="noStrike" kern="1200" cap="none" spc="0" normalizeH="0" baseline="0" noProof="0" dirty="0">
                        <a:ln>
                          <a:noFill/>
                        </a:ln>
                        <a:solidFill>
                          <a:schemeClr val="accent1"/>
                        </a:solidFill>
                        <a:effectLst/>
                        <a:uLnTx/>
                        <a:uFillTx/>
                        <a:latin typeface="+mj-lt"/>
                      </a:endParaRPr>
                    </a:p>
                  </a:txBody>
                  <a:tcPr marL="68547" marR="68547" marT="0" marB="0"/>
                </a:tc>
                <a:extLst>
                  <a:ext uri="{0D108BD9-81ED-4DB2-BD59-A6C34878D82A}">
                    <a16:rowId xmlns:a16="http://schemas.microsoft.com/office/drawing/2014/main" val="1653036957"/>
                  </a:ext>
                </a:extLst>
              </a:tr>
            </a:tbl>
          </a:graphicData>
        </a:graphic>
      </p:graphicFrame>
      <p:sp>
        <p:nvSpPr>
          <p:cNvPr id="7" name="TextBox 6">
            <a:extLst>
              <a:ext uri="{FF2B5EF4-FFF2-40B4-BE49-F238E27FC236}">
                <a16:creationId xmlns:a16="http://schemas.microsoft.com/office/drawing/2014/main" id="{3AC5C9C1-DD7D-EA01-BE3F-0D762EA2CD5D}"/>
              </a:ext>
            </a:extLst>
          </p:cNvPr>
          <p:cNvSpPr txBox="1"/>
          <p:nvPr/>
        </p:nvSpPr>
        <p:spPr>
          <a:xfrm>
            <a:off x="2764221" y="6064469"/>
            <a:ext cx="6989379" cy="369332"/>
          </a:xfrm>
          <a:prstGeom prst="rect">
            <a:avLst/>
          </a:prstGeom>
          <a:noFill/>
        </p:spPr>
        <p:txBody>
          <a:bodyPr wrap="square" rtlCol="0">
            <a:spAutoFit/>
          </a:bodyPr>
          <a:lstStyle/>
          <a:p>
            <a:r>
              <a:rPr lang="en-US" dirty="0"/>
              <a:t>*Green rows – completed, Orange rows – scheduled</a:t>
            </a:r>
          </a:p>
        </p:txBody>
      </p:sp>
    </p:spTree>
    <p:extLst>
      <p:ext uri="{BB962C8B-B14F-4D97-AF65-F5344CB8AC3E}">
        <p14:creationId xmlns:p14="http://schemas.microsoft.com/office/powerpoint/2010/main" val="24300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260355"/>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3- Technical Implementation</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sp>
        <p:nvSpPr>
          <p:cNvPr id="6" name="TextBox 5">
            <a:extLst>
              <a:ext uri="{FF2B5EF4-FFF2-40B4-BE49-F238E27FC236}">
                <a16:creationId xmlns:a16="http://schemas.microsoft.com/office/drawing/2014/main" id="{9AEB5E80-3984-9312-A150-C93100AA6C8F}"/>
              </a:ext>
            </a:extLst>
          </p:cNvPr>
          <p:cNvSpPr txBox="1"/>
          <p:nvPr/>
        </p:nvSpPr>
        <p:spPr>
          <a:xfrm>
            <a:off x="991738" y="1825822"/>
            <a:ext cx="10156908" cy="4154984"/>
          </a:xfrm>
          <a:prstGeom prst="rect">
            <a:avLst/>
          </a:prstGeom>
          <a:noFill/>
        </p:spPr>
        <p:txBody>
          <a:bodyPr wrap="square" rtlCol="0">
            <a:spAutoFit/>
          </a:bodyPr>
          <a:lstStyle/>
          <a:p>
            <a:pPr marL="342900" indent="-342900" algn="just" defTabSz="945886" fontAlgn="base">
              <a:spcBef>
                <a:spcPct val="0"/>
              </a:spcBef>
              <a:spcAft>
                <a:spcPct val="0"/>
              </a:spcAft>
              <a:buFont typeface="Arial" panose="020B0604020202020204" pitchFamily="34" charset="0"/>
              <a:buChar char="•"/>
            </a:pPr>
            <a:r>
              <a:rPr lang="en-US" sz="2200" dirty="0">
                <a:solidFill>
                  <a:srgbClr val="294A64"/>
                </a:solidFill>
                <a:latin typeface="Roboto" panose="02000000000000000000" pitchFamily="2" charset="0"/>
                <a:ea typeface="Roboto" panose="02000000000000000000" pitchFamily="2" charset="0"/>
                <a:cs typeface="Roboto" panose="02000000000000000000" pitchFamily="2" charset="0"/>
              </a:rPr>
              <a:t>Transition</a:t>
            </a:r>
            <a:r>
              <a:rPr lang="en-US" sz="2200" b="1" dirty="0">
                <a:solidFill>
                  <a:srgbClr val="294A64"/>
                </a:solidFill>
                <a:latin typeface="Roboto" panose="02000000000000000000" pitchFamily="2" charset="0"/>
                <a:ea typeface="Roboto" panose="02000000000000000000" pitchFamily="2" charset="0"/>
                <a:cs typeface="Roboto" panose="02000000000000000000" pitchFamily="2" charset="0"/>
              </a:rPr>
              <a:t> </a:t>
            </a:r>
            <a:r>
              <a:rPr lang="en-US" sz="2200" dirty="0">
                <a:solidFill>
                  <a:srgbClr val="294A64"/>
                </a:solidFill>
                <a:latin typeface="Roboto" panose="02000000000000000000" pitchFamily="2" charset="0"/>
                <a:ea typeface="Roboto" panose="02000000000000000000" pitchFamily="2" charset="0"/>
                <a:cs typeface="Roboto" panose="02000000000000000000" pitchFamily="2" charset="0"/>
              </a:rPr>
              <a:t>towards</a:t>
            </a:r>
            <a:r>
              <a:rPr lang="en-US" sz="2200" b="1" dirty="0">
                <a:solidFill>
                  <a:srgbClr val="294A64"/>
                </a:solidFill>
                <a:latin typeface="Roboto" panose="02000000000000000000" pitchFamily="2" charset="0"/>
                <a:ea typeface="Roboto" panose="02000000000000000000" pitchFamily="2" charset="0"/>
                <a:cs typeface="Roboto" panose="02000000000000000000" pitchFamily="2" charset="0"/>
              </a:rPr>
              <a:t> </a:t>
            </a:r>
            <a:r>
              <a:rPr lang="en-US" sz="2200" dirty="0">
                <a:solidFill>
                  <a:srgbClr val="294A64"/>
                </a:solidFill>
                <a:latin typeface="Roboto" panose="02000000000000000000" pitchFamily="2" charset="0"/>
                <a:ea typeface="Roboto" panose="02000000000000000000" pitchFamily="2" charset="0"/>
                <a:cs typeface="Roboto" panose="02000000000000000000" pitchFamily="2" charset="0"/>
              </a:rPr>
              <a:t>a</a:t>
            </a:r>
            <a:r>
              <a:rPr lang="en-US" sz="2200" b="1" dirty="0">
                <a:solidFill>
                  <a:srgbClr val="294A64"/>
                </a:solidFill>
                <a:latin typeface="Roboto" panose="02000000000000000000" pitchFamily="2" charset="0"/>
                <a:ea typeface="Roboto" panose="02000000000000000000" pitchFamily="2" charset="0"/>
                <a:cs typeface="Roboto" panose="02000000000000000000" pitchFamily="2" charset="0"/>
              </a:rPr>
              <a:t> demand-driven approach to country engagement</a:t>
            </a:r>
          </a:p>
          <a:p>
            <a:pPr marL="342900" indent="-342900" algn="just" defTabSz="945886" fontAlgn="base">
              <a:spcBef>
                <a:spcPct val="0"/>
              </a:spcBef>
              <a:spcAft>
                <a:spcPct val="0"/>
              </a:spcAft>
              <a:buFont typeface="Arial" panose="020B0604020202020204" pitchFamily="34" charset="0"/>
              <a:buChar char="•"/>
            </a:pPr>
            <a:endParaRPr lang="en-US" sz="2200" dirty="0">
              <a:solidFill>
                <a:srgbClr val="294A64"/>
              </a:solidFill>
              <a:latin typeface="Roboto" panose="02000000000000000000" pitchFamily="2" charset="0"/>
              <a:ea typeface="Roboto" panose="02000000000000000000" pitchFamily="2" charset="0"/>
              <a:cs typeface="Roboto" panose="02000000000000000000" pitchFamily="2" charset="0"/>
            </a:endParaRPr>
          </a:p>
          <a:p>
            <a:pPr marL="285709" indent="-285709" algn="just" defTabSz="945886" fontAlgn="base">
              <a:spcBef>
                <a:spcPct val="0"/>
              </a:spcBef>
              <a:spcAft>
                <a:spcPct val="0"/>
              </a:spcAft>
              <a:buFont typeface="Arial" panose="020B0604020202020204" pitchFamily="34" charset="0"/>
              <a:buChar char="•"/>
            </a:pPr>
            <a:r>
              <a:rPr lang="en-US" sz="2200" b="1" dirty="0">
                <a:solidFill>
                  <a:srgbClr val="294A64"/>
                </a:solidFill>
                <a:latin typeface="Roboto" panose="02000000000000000000" pitchFamily="2" charset="0"/>
                <a:ea typeface="Roboto" panose="02000000000000000000" pitchFamily="2" charset="0"/>
                <a:cs typeface="Roboto" panose="02000000000000000000" pitchFamily="2" charset="0"/>
              </a:rPr>
              <a:t>Increased systematic engagement of private sector: </a:t>
            </a:r>
            <a:r>
              <a:rPr lang="en-US" sz="2200" dirty="0">
                <a:solidFill>
                  <a:srgbClr val="294A64"/>
                </a:solidFill>
                <a:latin typeface="Roboto" panose="02000000000000000000" pitchFamily="2" charset="0"/>
                <a:ea typeface="Roboto" panose="02000000000000000000" pitchFamily="2" charset="0"/>
                <a:cs typeface="Roboto" panose="02000000000000000000" pitchFamily="2" charset="0"/>
              </a:rPr>
              <a:t>collaborations underway with DLA Piper, Microsoft, GSMA, Google; sub-working group on AI for EW4All set up</a:t>
            </a:r>
          </a:p>
          <a:p>
            <a:pPr marL="285709" indent="-285709" algn="just" defTabSz="945886" fontAlgn="base">
              <a:spcBef>
                <a:spcPct val="0"/>
              </a:spcBef>
              <a:spcAft>
                <a:spcPct val="0"/>
              </a:spcAft>
              <a:buFont typeface="Arial" panose="020B0604020202020204" pitchFamily="34" charset="0"/>
              <a:buChar char="•"/>
            </a:pPr>
            <a:endParaRPr lang="en-US" sz="2200" dirty="0">
              <a:solidFill>
                <a:srgbClr val="294A64"/>
              </a:solidFill>
              <a:latin typeface="Roboto" panose="02000000000000000000" pitchFamily="2" charset="0"/>
              <a:ea typeface="Roboto" panose="02000000000000000000" pitchFamily="2" charset="0"/>
              <a:cs typeface="Roboto" panose="02000000000000000000" pitchFamily="2" charset="0"/>
            </a:endParaRPr>
          </a:p>
          <a:p>
            <a:pPr marL="285709" indent="-285709" algn="just" defTabSz="945886" fontAlgn="base">
              <a:spcBef>
                <a:spcPct val="0"/>
              </a:spcBef>
              <a:spcAft>
                <a:spcPct val="0"/>
              </a:spcAft>
              <a:buFont typeface="Arial" panose="020B0604020202020204" pitchFamily="34" charset="0"/>
              <a:buChar char="•"/>
            </a:pPr>
            <a:r>
              <a:rPr lang="en-US" sz="2200" b="1" dirty="0">
                <a:solidFill>
                  <a:srgbClr val="294A64"/>
                </a:solidFill>
                <a:latin typeface="Roboto" panose="02000000000000000000" pitchFamily="2" charset="0"/>
                <a:ea typeface="Roboto" panose="02000000000000000000" pitchFamily="2" charset="0"/>
                <a:cs typeface="Roboto" panose="02000000000000000000" pitchFamily="2" charset="0"/>
              </a:rPr>
              <a:t>Knowledge management</a:t>
            </a:r>
            <a:r>
              <a:rPr lang="en-US" sz="2200" dirty="0">
                <a:solidFill>
                  <a:srgbClr val="294A64"/>
                </a:solidFill>
                <a:latin typeface="Roboto" panose="02000000000000000000" pitchFamily="2" charset="0"/>
                <a:ea typeface="Roboto" panose="02000000000000000000" pitchFamily="2" charset="0"/>
                <a:cs typeface="Roboto" panose="02000000000000000000" pitchFamily="2" charset="0"/>
              </a:rPr>
              <a:t>: knowledge-sharing sessions &amp; webinars to disseminate lessons learnt and emerging trends; regular stock-take meetings; documenting learning and best practices</a:t>
            </a:r>
          </a:p>
          <a:p>
            <a:pPr marL="285709" indent="-285709" algn="just" defTabSz="945886" fontAlgn="base">
              <a:spcBef>
                <a:spcPct val="0"/>
              </a:spcBef>
              <a:spcAft>
                <a:spcPct val="0"/>
              </a:spcAft>
              <a:buFont typeface="Arial" panose="020B0604020202020204" pitchFamily="34" charset="0"/>
              <a:buChar char="•"/>
            </a:pPr>
            <a:endParaRPr lang="en-US" sz="2200" dirty="0">
              <a:solidFill>
                <a:srgbClr val="294A64"/>
              </a:solidFill>
              <a:latin typeface="Roboto" panose="02000000000000000000" pitchFamily="2" charset="0"/>
              <a:ea typeface="Roboto" panose="02000000000000000000" pitchFamily="2" charset="0"/>
              <a:cs typeface="Roboto" panose="02000000000000000000" pitchFamily="2" charset="0"/>
            </a:endParaRPr>
          </a:p>
          <a:p>
            <a:pPr marL="285709" indent="-285709" algn="just" defTabSz="945886" fontAlgn="base">
              <a:spcBef>
                <a:spcPct val="0"/>
              </a:spcBef>
              <a:spcAft>
                <a:spcPct val="0"/>
              </a:spcAft>
              <a:buFont typeface="Arial" panose="020B0604020202020204" pitchFamily="34" charset="0"/>
              <a:buChar char="•"/>
            </a:pPr>
            <a:endParaRPr lang="en-US" sz="2200" dirty="0">
              <a:solidFill>
                <a:srgbClr val="294A64"/>
              </a:solidFill>
              <a:latin typeface="Roboto" panose="02000000000000000000" pitchFamily="2" charset="0"/>
              <a:ea typeface="Roboto" panose="02000000000000000000" pitchFamily="2" charset="0"/>
              <a:cs typeface="Roboto" panose="02000000000000000000" pitchFamily="2" charset="0"/>
            </a:endParaRPr>
          </a:p>
          <a:p>
            <a:pPr algn="just" defTabSz="945886" fontAlgn="base">
              <a:spcBef>
                <a:spcPct val="0"/>
              </a:spcBef>
              <a:spcAft>
                <a:spcPct val="0"/>
              </a:spcAft>
            </a:pPr>
            <a:endParaRPr lang="en-US" sz="2200" dirty="0">
              <a:solidFill>
                <a:srgbClr val="294A64"/>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26CB4519-0B48-7B49-DEBC-C6AF2A110764}"/>
              </a:ext>
            </a:extLst>
          </p:cNvPr>
          <p:cNvSpPr txBox="1"/>
          <p:nvPr/>
        </p:nvSpPr>
        <p:spPr>
          <a:xfrm>
            <a:off x="1124969" y="1146509"/>
            <a:ext cx="5486038" cy="523220"/>
          </a:xfrm>
          <a:prstGeom prst="rect">
            <a:avLst/>
          </a:prstGeom>
          <a:noFill/>
        </p:spPr>
        <p:txBody>
          <a:bodyPr wrap="square" rtlCol="0">
            <a:spAutoFit/>
          </a:bodyPr>
          <a:lstStyle/>
          <a:p>
            <a:r>
              <a:rPr lang="en-US" sz="2800" dirty="0">
                <a:solidFill>
                  <a:schemeClr val="accent1"/>
                </a:solidFill>
                <a:latin typeface="Roboto Black"/>
                <a:ea typeface="Roboto Black"/>
                <a:cs typeface="Roboto Black"/>
              </a:rPr>
              <a:t>Lesson Learnt</a:t>
            </a:r>
            <a:endParaRPr lang="en-GB" sz="2800" dirty="0"/>
          </a:p>
        </p:txBody>
      </p:sp>
    </p:spTree>
    <p:extLst>
      <p:ext uri="{BB962C8B-B14F-4D97-AF65-F5344CB8AC3E}">
        <p14:creationId xmlns:p14="http://schemas.microsoft.com/office/powerpoint/2010/main" val="2259679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EFEF-1E3A-DAA0-4CD4-39447B78A67E}"/>
              </a:ext>
            </a:extLst>
          </p:cNvPr>
          <p:cNvSpPr>
            <a:spLocks noGrp="1"/>
          </p:cNvSpPr>
          <p:nvPr>
            <p:ph type="title"/>
          </p:nvPr>
        </p:nvSpPr>
        <p:spPr>
          <a:xfrm>
            <a:off x="626987" y="168240"/>
            <a:ext cx="10055669" cy="802763"/>
          </a:xfrm>
        </p:spPr>
        <p:txBody>
          <a:bodyPr/>
          <a:lstStyle/>
          <a:p>
            <a:r>
              <a:rPr lang="en-US" sz="3600" dirty="0">
                <a:solidFill>
                  <a:schemeClr val="accent1"/>
                </a:solidFill>
                <a:latin typeface="Roboto Black"/>
                <a:ea typeface="Roboto Black"/>
                <a:cs typeface="Roboto Black"/>
              </a:rPr>
              <a:t>4- Monitoring and Evaluation</a:t>
            </a:r>
            <a:endParaRPr lang="en-GB" sz="3265" dirty="0"/>
          </a:p>
        </p:txBody>
      </p:sp>
      <p:sp>
        <p:nvSpPr>
          <p:cNvPr id="3" name="Content Placeholder 2">
            <a:extLst>
              <a:ext uri="{FF2B5EF4-FFF2-40B4-BE49-F238E27FC236}">
                <a16:creationId xmlns:a16="http://schemas.microsoft.com/office/drawing/2014/main" id="{33F6CB4C-201F-883B-0651-646BEBE2D56E}"/>
              </a:ext>
            </a:extLst>
          </p:cNvPr>
          <p:cNvSpPr>
            <a:spLocks noGrp="1"/>
          </p:cNvSpPr>
          <p:nvPr>
            <p:ph idx="1"/>
          </p:nvPr>
        </p:nvSpPr>
        <p:spPr>
          <a:xfrm>
            <a:off x="286432" y="971003"/>
            <a:ext cx="8021060" cy="5028650"/>
          </a:xfrm>
        </p:spPr>
        <p:txBody>
          <a:bodyPr>
            <a:noAutofit/>
          </a:bodyPr>
          <a:lstStyle/>
          <a:p>
            <a:pPr algn="just">
              <a:lnSpc>
                <a:spcPct val="105000"/>
              </a:lnSpc>
              <a:spcBef>
                <a:spcPts val="0"/>
              </a:spcBef>
              <a:spcAft>
                <a:spcPts val="1088"/>
              </a:spcAft>
            </a:pPr>
            <a:r>
              <a:rPr lang="en-US" sz="2000" dirty="0">
                <a:effectLst/>
                <a:latin typeface="+mn-lt"/>
                <a:ea typeface="Calibri" panose="020F0502020204030204" pitchFamily="34" charset="0"/>
                <a:cs typeface="Arial"/>
              </a:rPr>
              <a:t>A </a:t>
            </a:r>
            <a:r>
              <a:rPr lang="en-US" sz="2000" b="1" dirty="0">
                <a:solidFill>
                  <a:schemeClr val="accent1"/>
                </a:solidFill>
                <a:effectLst/>
                <a:latin typeface="+mn-lt"/>
                <a:ea typeface="Calibri" panose="020F0502020204030204" pitchFamily="34" charset="0"/>
                <a:cs typeface="Arial"/>
              </a:rPr>
              <a:t>Theory of Change</a:t>
            </a:r>
            <a:r>
              <a:rPr lang="en-US" sz="2000" dirty="0">
                <a:solidFill>
                  <a:schemeClr val="accent2"/>
                </a:solidFill>
                <a:effectLst/>
                <a:latin typeface="+mn-lt"/>
                <a:ea typeface="Calibri" panose="020F0502020204030204" pitchFamily="34" charset="0"/>
                <a:cs typeface="Arial"/>
              </a:rPr>
              <a:t> </a:t>
            </a:r>
            <a:r>
              <a:rPr lang="en-US" sz="2000" dirty="0">
                <a:effectLst/>
                <a:latin typeface="+mn-lt"/>
                <a:ea typeface="Calibri" panose="020F0502020204030204" pitchFamily="34" charset="0"/>
                <a:cs typeface="Arial"/>
              </a:rPr>
              <a:t>has been developed for the EW4All initiative</a:t>
            </a:r>
            <a:r>
              <a:rPr lang="en-US" sz="2000" dirty="0">
                <a:latin typeface="+mn-lt"/>
                <a:ea typeface="Calibri" panose="020F0502020204030204" pitchFamily="34" charset="0"/>
                <a:cs typeface="Arial"/>
              </a:rPr>
              <a:t>: </a:t>
            </a:r>
            <a:r>
              <a:rPr lang="en-US" sz="2000" dirty="0">
                <a:solidFill>
                  <a:schemeClr val="accent3"/>
                </a:solidFill>
                <a:latin typeface="+mn-lt"/>
                <a:ea typeface="Calibri" panose="020F0502020204030204" pitchFamily="34" charset="0"/>
                <a:cs typeface="Arial"/>
              </a:rPr>
              <a:t>Provides an overview of outcomes, outputs and goal of the initiative.</a:t>
            </a:r>
            <a:endParaRPr lang="en-GB" sz="2000" dirty="0">
              <a:solidFill>
                <a:schemeClr val="accent3"/>
              </a:solidFill>
              <a:effectLst/>
              <a:latin typeface="+mn-lt"/>
              <a:ea typeface="Calibri" panose="020F0502020204030204" pitchFamily="34" charset="0"/>
              <a:cs typeface="Arial"/>
            </a:endParaRPr>
          </a:p>
          <a:p>
            <a:pPr algn="just">
              <a:lnSpc>
                <a:spcPct val="105000"/>
              </a:lnSpc>
              <a:spcBef>
                <a:spcPts val="0"/>
              </a:spcBef>
              <a:spcAft>
                <a:spcPts val="1088"/>
              </a:spcAft>
            </a:pPr>
            <a:r>
              <a:rPr lang="en-US" sz="2000" dirty="0">
                <a:effectLst/>
                <a:latin typeface="+mn-lt"/>
                <a:ea typeface="Calibri" panose="020F0502020204030204" pitchFamily="34" charset="0"/>
                <a:cs typeface="Arial"/>
              </a:rPr>
              <a:t>The </a:t>
            </a:r>
            <a:r>
              <a:rPr lang="en-US" sz="2000" b="1" dirty="0">
                <a:solidFill>
                  <a:schemeClr val="accent1"/>
                </a:solidFill>
                <a:effectLst/>
                <a:latin typeface="+mn-lt"/>
                <a:ea typeface="Calibri" panose="020F0502020204030204" pitchFamily="34" charset="0"/>
                <a:cs typeface="Arial"/>
              </a:rPr>
              <a:t>M&amp;E Framework</a:t>
            </a:r>
            <a:r>
              <a:rPr lang="en-US" sz="2000" dirty="0">
                <a:solidFill>
                  <a:schemeClr val="accent2"/>
                </a:solidFill>
                <a:effectLst/>
                <a:latin typeface="+mn-lt"/>
                <a:ea typeface="Calibri" panose="020F0502020204030204" pitchFamily="34" charset="0"/>
                <a:cs typeface="Arial"/>
              </a:rPr>
              <a:t> </a:t>
            </a:r>
            <a:r>
              <a:rPr lang="en-US" sz="2000" dirty="0">
                <a:effectLst/>
                <a:latin typeface="+mn-lt"/>
                <a:ea typeface="Calibri" panose="020F0502020204030204" pitchFamily="34" charset="0"/>
                <a:cs typeface="Arial"/>
              </a:rPr>
              <a:t>has been drafted consisting of monitoring indicators defined against the Theory of Change</a:t>
            </a:r>
            <a:r>
              <a:rPr lang="en-US" sz="2000" dirty="0">
                <a:latin typeface="+mn-lt"/>
                <a:ea typeface="Calibri" panose="020F0502020204030204" pitchFamily="34" charset="0"/>
                <a:cs typeface="Arial"/>
              </a:rPr>
              <a:t>: </a:t>
            </a:r>
            <a:r>
              <a:rPr lang="en-US" sz="2000" dirty="0">
                <a:solidFill>
                  <a:schemeClr val="accent3"/>
                </a:solidFill>
                <a:latin typeface="+mn-lt"/>
                <a:ea typeface="Calibri" panose="020F0502020204030204" pitchFamily="34" charset="0"/>
                <a:cs typeface="Arial"/>
              </a:rPr>
              <a:t>A common set of indicators can be used across different </a:t>
            </a:r>
            <a:r>
              <a:rPr lang="en-US" sz="2000" dirty="0" err="1">
                <a:solidFill>
                  <a:schemeClr val="accent3"/>
                </a:solidFill>
                <a:latin typeface="+mn-lt"/>
                <a:ea typeface="Calibri" panose="020F0502020204030204" pitchFamily="34" charset="0"/>
                <a:cs typeface="Arial"/>
              </a:rPr>
              <a:t>programmes</a:t>
            </a:r>
            <a:r>
              <a:rPr lang="en-US" sz="2000" dirty="0">
                <a:solidFill>
                  <a:schemeClr val="accent3"/>
                </a:solidFill>
                <a:latin typeface="+mn-lt"/>
                <a:ea typeface="Calibri" panose="020F0502020204030204" pitchFamily="34" charset="0"/>
                <a:cs typeface="Arial"/>
              </a:rPr>
              <a:t> and projects. </a:t>
            </a:r>
            <a:endParaRPr lang="en-GB" sz="2000" dirty="0">
              <a:solidFill>
                <a:schemeClr val="accent3"/>
              </a:solidFill>
              <a:effectLst/>
              <a:latin typeface="+mn-lt"/>
              <a:ea typeface="Calibri" panose="020F0502020204030204" pitchFamily="34" charset="0"/>
              <a:cs typeface="Arial" panose="020B0604020202020204" pitchFamily="34" charset="0"/>
            </a:endParaRPr>
          </a:p>
          <a:p>
            <a:pPr algn="just">
              <a:lnSpc>
                <a:spcPct val="105000"/>
              </a:lnSpc>
              <a:spcBef>
                <a:spcPts val="0"/>
              </a:spcBef>
              <a:spcAft>
                <a:spcPts val="1088"/>
              </a:spcAft>
            </a:pPr>
            <a:r>
              <a:rPr lang="en-US" sz="2000" dirty="0">
                <a:effectLst/>
                <a:latin typeface="+mn-lt"/>
                <a:ea typeface="Calibri" panose="020F0502020204030204" pitchFamily="34" charset="0"/>
                <a:cs typeface="Arial"/>
              </a:rPr>
              <a:t>The </a:t>
            </a:r>
            <a:r>
              <a:rPr lang="en-US" sz="2000" b="1" dirty="0">
                <a:solidFill>
                  <a:schemeClr val="accent1"/>
                </a:solidFill>
                <a:effectLst/>
                <a:latin typeface="+mn-lt"/>
                <a:ea typeface="Calibri" panose="020F0502020204030204" pitchFamily="34" charset="0"/>
                <a:cs typeface="Arial"/>
              </a:rPr>
              <a:t>2023 Global Status of Early Warning Report</a:t>
            </a:r>
            <a:r>
              <a:rPr lang="en-US" sz="2000" dirty="0">
                <a:solidFill>
                  <a:schemeClr val="accent2"/>
                </a:solidFill>
                <a:effectLst/>
                <a:latin typeface="+mn-lt"/>
                <a:ea typeface="Calibri" panose="020F0502020204030204" pitchFamily="34" charset="0"/>
                <a:cs typeface="Arial"/>
              </a:rPr>
              <a:t> </a:t>
            </a:r>
            <a:r>
              <a:rPr lang="en-US" sz="2000" dirty="0">
                <a:latin typeface="+mn-lt"/>
                <a:ea typeface="Calibri" panose="020F0502020204030204" pitchFamily="34" charset="0"/>
                <a:cs typeface="Arial"/>
              </a:rPr>
              <a:t>has been drafted in consultation with the WG-M&amp;E and several implementing partners: </a:t>
            </a:r>
            <a:r>
              <a:rPr lang="en-US" sz="2000" dirty="0">
                <a:solidFill>
                  <a:schemeClr val="accent3"/>
                </a:solidFill>
                <a:latin typeface="+mn-lt"/>
                <a:ea typeface="Calibri" panose="020F0502020204030204" pitchFamily="34" charset="0"/>
                <a:cs typeface="Arial"/>
              </a:rPr>
              <a:t>To be launched at COP28.  </a:t>
            </a:r>
            <a:endParaRPr lang="en-GB" sz="2000" dirty="0">
              <a:solidFill>
                <a:schemeClr val="accent3"/>
              </a:solidFill>
              <a:effectLst/>
              <a:latin typeface="+mn-lt"/>
              <a:ea typeface="Calibri" panose="020F0502020204030204" pitchFamily="34" charset="0"/>
              <a:cs typeface="Arial" panose="020B0604020202020204" pitchFamily="34" charset="0"/>
            </a:endParaRPr>
          </a:p>
          <a:p>
            <a:pPr algn="just">
              <a:lnSpc>
                <a:spcPct val="105000"/>
              </a:lnSpc>
              <a:spcBef>
                <a:spcPts val="0"/>
              </a:spcBef>
              <a:spcAft>
                <a:spcPts val="1088"/>
              </a:spcAft>
            </a:pPr>
            <a:r>
              <a:rPr lang="en-US" sz="2000" dirty="0">
                <a:effectLst/>
                <a:latin typeface="+mn-lt"/>
                <a:ea typeface="Calibri" panose="020F0502020204030204" pitchFamily="34" charset="0"/>
                <a:cs typeface="Arial"/>
              </a:rPr>
              <a:t>The </a:t>
            </a:r>
            <a:r>
              <a:rPr lang="en-US" sz="2000" b="1" dirty="0">
                <a:solidFill>
                  <a:schemeClr val="accent1"/>
                </a:solidFill>
                <a:effectLst/>
                <a:latin typeface="+mn-lt"/>
                <a:ea typeface="Calibri" panose="020F0502020204030204" pitchFamily="34" charset="0"/>
                <a:cs typeface="Arial"/>
              </a:rPr>
              <a:t>EW4All Dashboard</a:t>
            </a:r>
            <a:r>
              <a:rPr lang="en-US" sz="2000" dirty="0">
                <a:solidFill>
                  <a:schemeClr val="accent2"/>
                </a:solidFill>
                <a:effectLst/>
                <a:latin typeface="+mn-lt"/>
                <a:ea typeface="Calibri" panose="020F0502020204030204" pitchFamily="34" charset="0"/>
                <a:cs typeface="Arial"/>
              </a:rPr>
              <a:t> </a:t>
            </a:r>
            <a:r>
              <a:rPr lang="en-US" sz="2000" dirty="0">
                <a:effectLst/>
                <a:latin typeface="+mn-lt"/>
                <a:ea typeface="Calibri" panose="020F0502020204030204" pitchFamily="34" charset="0"/>
                <a:cs typeface="Arial"/>
              </a:rPr>
              <a:t>is being developed as a tool to monitor progress, ensure accountability, and enhance coordination</a:t>
            </a:r>
            <a:r>
              <a:rPr lang="en-US" sz="2000" dirty="0">
                <a:latin typeface="+mn-lt"/>
                <a:ea typeface="Calibri" panose="020F0502020204030204" pitchFamily="34" charset="0"/>
                <a:cs typeface="Arial"/>
              </a:rPr>
              <a:t>:  </a:t>
            </a:r>
            <a:r>
              <a:rPr lang="en-US" sz="2000" b="1" dirty="0">
                <a:solidFill>
                  <a:schemeClr val="accent2"/>
                </a:solidFill>
                <a:latin typeface="+mn-lt"/>
                <a:ea typeface="Calibri" panose="020F0502020204030204" pitchFamily="34" charset="0"/>
                <a:cs typeface="Arial"/>
              </a:rPr>
              <a:t>To be launched at COP28.  </a:t>
            </a:r>
            <a:endParaRPr lang="en-GB" sz="2000" b="1" dirty="0">
              <a:solidFill>
                <a:schemeClr val="accent2"/>
              </a:solidFill>
              <a:effectLst/>
              <a:latin typeface="+mn-lt"/>
              <a:ea typeface="Calibri" panose="020F0502020204030204" pitchFamily="34" charset="0"/>
              <a:cs typeface="Arial" panose="020B0604020202020204" pitchFamily="34" charset="0"/>
            </a:endParaRPr>
          </a:p>
          <a:p>
            <a:pPr algn="just">
              <a:lnSpc>
                <a:spcPct val="105000"/>
              </a:lnSpc>
              <a:spcBef>
                <a:spcPts val="0"/>
              </a:spcBef>
              <a:spcAft>
                <a:spcPts val="1088"/>
              </a:spcAft>
            </a:pPr>
            <a:r>
              <a:rPr lang="en-GB" sz="2000" dirty="0">
                <a:effectLst/>
                <a:latin typeface="+mn-lt"/>
                <a:ea typeface="Calibri" panose="020F0502020204030204" pitchFamily="34" charset="0"/>
                <a:cs typeface="Arial"/>
              </a:rPr>
              <a:t>Formulation of the </a:t>
            </a:r>
            <a:r>
              <a:rPr lang="en-GB" sz="2000" b="1" dirty="0">
                <a:solidFill>
                  <a:schemeClr val="accent1"/>
                </a:solidFill>
                <a:effectLst/>
                <a:latin typeface="+mn-lt"/>
                <a:ea typeface="Calibri" panose="020F0502020204030204" pitchFamily="34" charset="0"/>
                <a:cs typeface="Arial"/>
              </a:rPr>
              <a:t>EW4All Maturity Index</a:t>
            </a:r>
            <a:r>
              <a:rPr lang="en-GB" sz="2000" dirty="0">
                <a:solidFill>
                  <a:schemeClr val="accent2"/>
                </a:solidFill>
                <a:effectLst/>
                <a:latin typeface="+mn-lt"/>
                <a:ea typeface="Calibri" panose="020F0502020204030204" pitchFamily="34" charset="0"/>
                <a:cs typeface="Arial"/>
              </a:rPr>
              <a:t> </a:t>
            </a:r>
            <a:r>
              <a:rPr lang="en-GB" sz="2000" dirty="0">
                <a:effectLst/>
                <a:latin typeface="+mn-lt"/>
                <a:ea typeface="Calibri" panose="020F0502020204030204" pitchFamily="34" charset="0"/>
                <a:cs typeface="Arial"/>
              </a:rPr>
              <a:t>is ongoing based on the pillar-specific minimum requirements and maturity levels. </a:t>
            </a:r>
            <a:r>
              <a:rPr lang="en-GB" sz="2000" dirty="0">
                <a:solidFill>
                  <a:schemeClr val="accent3"/>
                </a:solidFill>
                <a:effectLst/>
                <a:latin typeface="+mn-lt"/>
                <a:ea typeface="Calibri" panose="020F0502020204030204" pitchFamily="34" charset="0"/>
                <a:cs typeface="Arial"/>
              </a:rPr>
              <a:t>An initial methodology has been developed for Pillar 2.</a:t>
            </a:r>
          </a:p>
        </p:txBody>
      </p:sp>
      <p:pic>
        <p:nvPicPr>
          <p:cNvPr id="4" name="Picture 3" descr="A person holding a megaphone&#10;&#10;Description automatically generated">
            <a:extLst>
              <a:ext uri="{FF2B5EF4-FFF2-40B4-BE49-F238E27FC236}">
                <a16:creationId xmlns:a16="http://schemas.microsoft.com/office/drawing/2014/main" id="{EBBC868A-A35D-2E79-BB71-034BB15A2B4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29474" y="485955"/>
            <a:ext cx="2081702" cy="2943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Map&#10;&#10;Description automatically generated">
            <a:extLst>
              <a:ext uri="{FF2B5EF4-FFF2-40B4-BE49-F238E27FC236}">
                <a16:creationId xmlns:a16="http://schemas.microsoft.com/office/drawing/2014/main" id="{95A2E133-6E9E-6E5E-60FF-AB1ECB622A2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07492" y="3981874"/>
            <a:ext cx="3747566" cy="190512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A3DE11CF-A0BE-7256-DE94-6C246BC229AF}"/>
              </a:ext>
            </a:extLst>
          </p:cNvPr>
          <p:cNvPicPr/>
          <p:nvPr/>
        </p:nvPicPr>
        <p:blipFill>
          <a:blip r:embed="rId4"/>
          <a:stretch>
            <a:fillRect/>
          </a:stretch>
        </p:blipFill>
        <p:spPr>
          <a:xfrm>
            <a:off x="-94092" y="4878089"/>
            <a:ext cx="3153923" cy="2083350"/>
          </a:xfrm>
          <a:prstGeom prst="rect">
            <a:avLst/>
          </a:prstGeom>
        </p:spPr>
      </p:pic>
      <p:sp>
        <p:nvSpPr>
          <p:cNvPr id="6" name="TextBox 5">
            <a:extLst>
              <a:ext uri="{FF2B5EF4-FFF2-40B4-BE49-F238E27FC236}">
                <a16:creationId xmlns:a16="http://schemas.microsoft.com/office/drawing/2014/main" id="{243803BB-72F4-22EF-EED6-7F33B16AEA25}"/>
              </a:ext>
            </a:extLst>
          </p:cNvPr>
          <p:cNvSpPr txBox="1"/>
          <p:nvPr/>
        </p:nvSpPr>
        <p:spPr>
          <a:xfrm>
            <a:off x="3059831" y="6079657"/>
            <a:ext cx="7714594" cy="584775"/>
          </a:xfrm>
          <a:prstGeom prst="rect">
            <a:avLst/>
          </a:prstGeom>
          <a:noFill/>
        </p:spPr>
        <p:txBody>
          <a:bodyPr wrap="square" rtlCol="0">
            <a:spAutoFit/>
          </a:bodyPr>
          <a:lstStyle/>
          <a:p>
            <a:r>
              <a:rPr lang="en-US" sz="32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Sharing the Progress Towards EW4All</a:t>
            </a:r>
            <a:endParaRPr lang="en-GB" sz="3200" dirty="0"/>
          </a:p>
        </p:txBody>
      </p:sp>
    </p:spTree>
    <p:extLst>
      <p:ext uri="{BB962C8B-B14F-4D97-AF65-F5344CB8AC3E}">
        <p14:creationId xmlns:p14="http://schemas.microsoft.com/office/powerpoint/2010/main" val="32087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260355"/>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5- Other Milestones</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sp>
        <p:nvSpPr>
          <p:cNvPr id="6" name="TextBox 5">
            <a:extLst>
              <a:ext uri="{FF2B5EF4-FFF2-40B4-BE49-F238E27FC236}">
                <a16:creationId xmlns:a16="http://schemas.microsoft.com/office/drawing/2014/main" id="{677ADA05-ABE0-24DB-9D2C-EE1E81F16896}"/>
              </a:ext>
            </a:extLst>
          </p:cNvPr>
          <p:cNvSpPr txBox="1"/>
          <p:nvPr/>
        </p:nvSpPr>
        <p:spPr>
          <a:xfrm>
            <a:off x="1313691" y="813398"/>
            <a:ext cx="12106762" cy="6278642"/>
          </a:xfrm>
          <a:prstGeom prst="rect">
            <a:avLst/>
          </a:prstGeom>
          <a:noFill/>
        </p:spPr>
        <p:txBody>
          <a:bodyPr wrap="square" rtlCol="0">
            <a:spAutoFit/>
          </a:bodyPr>
          <a:lstStyle/>
          <a:p>
            <a:r>
              <a:rPr lang="en-US" sz="2000" b="1" dirty="0"/>
              <a:t>Pillar 1</a:t>
            </a:r>
          </a:p>
          <a:p>
            <a:pPr marL="285750" indent="-285750">
              <a:buFont typeface="Arial" panose="020B0604020202020204" pitchFamily="34" charset="0"/>
              <a:buChar char="•"/>
            </a:pPr>
            <a:r>
              <a:rPr lang="en-US" sz="2200" dirty="0">
                <a:solidFill>
                  <a:srgbClr val="294A64"/>
                </a:solidFill>
                <a:ea typeface="ＭＳ Ｐゴシック" charset="0"/>
              </a:rPr>
              <a:t>Handbook on Use or Risk Knowledge for EWS  </a:t>
            </a:r>
          </a:p>
          <a:p>
            <a:pPr marL="285750" indent="-285750">
              <a:buFont typeface="Arial" panose="020B0604020202020204" pitchFamily="34" charset="0"/>
              <a:buChar char="•"/>
            </a:pPr>
            <a:r>
              <a:rPr lang="en-US" sz="2200" dirty="0">
                <a:solidFill>
                  <a:srgbClr val="294A64"/>
                </a:solidFill>
                <a:ea typeface="ＭＳ Ｐゴシック" charset="0"/>
              </a:rPr>
              <a:t>Pillar 1 country workshops  </a:t>
            </a:r>
          </a:p>
          <a:p>
            <a:pPr marL="285750" indent="-285750">
              <a:buFont typeface="Arial" panose="020B0604020202020204" pitchFamily="34" charset="0"/>
              <a:buChar char="•"/>
            </a:pPr>
            <a:r>
              <a:rPr lang="en-US" sz="2200" dirty="0">
                <a:solidFill>
                  <a:srgbClr val="294A64"/>
                </a:solidFill>
                <a:ea typeface="ＭＳ Ｐゴシック" charset="0"/>
              </a:rPr>
              <a:t>Cooperation with Microsoft  </a:t>
            </a:r>
          </a:p>
          <a:p>
            <a:pPr marL="285750" indent="-285750">
              <a:buFont typeface="Arial" panose="020B0604020202020204" pitchFamily="34" charset="0"/>
              <a:buChar char="•"/>
            </a:pPr>
            <a:r>
              <a:rPr lang="en-US" sz="2200" dirty="0">
                <a:solidFill>
                  <a:srgbClr val="294A64"/>
                </a:solidFill>
                <a:ea typeface="ＭＳ Ｐゴシック" charset="0"/>
              </a:rPr>
              <a:t>Handbook on EW in Fragile  </a:t>
            </a:r>
          </a:p>
          <a:p>
            <a:pPr marL="285750" indent="-285750">
              <a:buFont typeface="Arial" panose="020B0604020202020204" pitchFamily="34" charset="0"/>
              <a:buChar char="•"/>
            </a:pPr>
            <a:endParaRPr lang="en-US" sz="2000" dirty="0"/>
          </a:p>
          <a:p>
            <a:r>
              <a:rPr lang="en-US" sz="2000" b="1" dirty="0"/>
              <a:t>Pillar 2</a:t>
            </a:r>
          </a:p>
          <a:p>
            <a:pPr marL="285750" indent="-285750">
              <a:buFont typeface="Arial" panose="020B0604020202020204" pitchFamily="34" charset="0"/>
              <a:buChar char="•"/>
            </a:pPr>
            <a:r>
              <a:rPr lang="en-US" sz="2200" dirty="0">
                <a:solidFill>
                  <a:srgbClr val="294A64"/>
                </a:solidFill>
                <a:ea typeface="ＭＳ Ｐゴシック" charset="0"/>
              </a:rPr>
              <a:t>Support for observation networks </a:t>
            </a:r>
          </a:p>
          <a:p>
            <a:pPr marL="285750" indent="-285750">
              <a:buFont typeface="Arial" panose="020B0604020202020204" pitchFamily="34" charset="0"/>
              <a:buChar char="•"/>
            </a:pPr>
            <a:r>
              <a:rPr lang="en-US" sz="2200" dirty="0">
                <a:solidFill>
                  <a:srgbClr val="294A64"/>
                </a:solidFill>
                <a:ea typeface="ＭＳ Ｐゴシック" charset="0"/>
              </a:rPr>
              <a:t>WMO standards for alert preparation</a:t>
            </a:r>
          </a:p>
          <a:p>
            <a:pPr marL="342900" indent="-342900">
              <a:buFont typeface="Arial" panose="020B0604020202020204" pitchFamily="34" charset="0"/>
              <a:buChar char="•"/>
            </a:pPr>
            <a:endParaRPr lang="en-US" sz="2000" b="1" dirty="0"/>
          </a:p>
          <a:p>
            <a:r>
              <a:rPr lang="en-US" sz="2000" b="1" dirty="0"/>
              <a:t>Pillar 3</a:t>
            </a:r>
          </a:p>
          <a:p>
            <a:pPr marL="285750" indent="-285750">
              <a:buFont typeface="Arial" panose="020B0604020202020204" pitchFamily="34" charset="0"/>
              <a:buChar char="•"/>
            </a:pPr>
            <a:r>
              <a:rPr lang="en-US" sz="2200" dirty="0">
                <a:solidFill>
                  <a:srgbClr val="294A64"/>
                </a:solidFill>
                <a:ea typeface="ＭＳ Ｐゴシック" charset="0"/>
              </a:rPr>
              <a:t>Support to Moldova and Georgia on cell broadcast</a:t>
            </a:r>
          </a:p>
          <a:p>
            <a:pPr marL="285750" indent="-285750">
              <a:buFont typeface="Arial" panose="020B0604020202020204" pitchFamily="34" charset="0"/>
              <a:buChar char="•"/>
            </a:pPr>
            <a:r>
              <a:rPr lang="en-US" sz="2200" dirty="0">
                <a:solidFill>
                  <a:srgbClr val="294A64"/>
                </a:solidFill>
                <a:ea typeface="ＭＳ Ｐゴシック" charset="0"/>
              </a:rPr>
              <a:t>New AI EW4All sub-group  </a:t>
            </a:r>
          </a:p>
          <a:p>
            <a:pPr marL="285750" indent="-285750">
              <a:buFont typeface="Arial" panose="020B0604020202020204" pitchFamily="34" charset="0"/>
              <a:buChar char="•"/>
            </a:pPr>
            <a:r>
              <a:rPr lang="en-US" sz="2200" dirty="0">
                <a:solidFill>
                  <a:srgbClr val="294A64"/>
                </a:solidFill>
                <a:ea typeface="ＭＳ Ｐゴシック" charset="0"/>
              </a:rPr>
              <a:t>Setting up EW4All public-private partnerships </a:t>
            </a:r>
          </a:p>
          <a:p>
            <a:pPr marL="285750" indent="-285750">
              <a:buFont typeface="Arial" panose="020B0604020202020204" pitchFamily="34" charset="0"/>
              <a:buChar char="•"/>
            </a:pPr>
            <a:endParaRPr lang="en-US" sz="2000" dirty="0"/>
          </a:p>
          <a:p>
            <a:r>
              <a:rPr lang="en-US" sz="2000" b="1" dirty="0"/>
              <a:t>Pillar 4</a:t>
            </a:r>
          </a:p>
          <a:p>
            <a:pPr marL="285750" indent="-285750">
              <a:buFont typeface="Arial" panose="020B0604020202020204" pitchFamily="34" charset="0"/>
              <a:buChar char="•"/>
            </a:pPr>
            <a:r>
              <a:rPr lang="en-US" sz="2200" dirty="0">
                <a:solidFill>
                  <a:srgbClr val="294A64"/>
                </a:solidFill>
                <a:ea typeface="ＭＳ Ｐゴシック" charset="0"/>
              </a:rPr>
              <a:t>AA Regional Dialogue Platforms  </a:t>
            </a:r>
          </a:p>
          <a:p>
            <a:pPr marL="285750" indent="-285750">
              <a:buFont typeface="Arial" panose="020B0604020202020204" pitchFamily="34" charset="0"/>
              <a:buChar char="•"/>
            </a:pPr>
            <a:r>
              <a:rPr lang="en-US" sz="2200" dirty="0">
                <a:solidFill>
                  <a:srgbClr val="294A64"/>
                </a:solidFill>
                <a:ea typeface="ＭＳ Ｐゴシック" charset="0"/>
              </a:rPr>
              <a:t>Global Dialogue Platform to engage the AA community  </a:t>
            </a:r>
          </a:p>
          <a:p>
            <a:pPr marL="342900" indent="-342900">
              <a:buFont typeface="Arial" panose="020B0604020202020204" pitchFamily="34" charset="0"/>
              <a:buChar char="•"/>
            </a:pPr>
            <a:endParaRPr lang="en-GB" sz="2000" dirty="0"/>
          </a:p>
        </p:txBody>
      </p:sp>
    </p:spTree>
    <p:extLst>
      <p:ext uri="{BB962C8B-B14F-4D97-AF65-F5344CB8AC3E}">
        <p14:creationId xmlns:p14="http://schemas.microsoft.com/office/powerpoint/2010/main" val="1684912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1065-CBD1-279B-80C6-5617B9DD5EAD}"/>
              </a:ext>
            </a:extLst>
          </p:cNvPr>
          <p:cNvSpPr>
            <a:spLocks noGrp="1"/>
          </p:cNvSpPr>
          <p:nvPr>
            <p:ph type="title"/>
          </p:nvPr>
        </p:nvSpPr>
        <p:spPr>
          <a:xfrm>
            <a:off x="838200" y="156406"/>
            <a:ext cx="10515600" cy="1325563"/>
          </a:xfrm>
        </p:spPr>
        <p:txBody>
          <a:bodyPr vert="horz" lIns="91440" tIns="45720" rIns="91440" bIns="45720" rtlCol="0" anchor="ctr">
            <a:normAutofit fontScale="90000"/>
          </a:bodyPr>
          <a:lstStyle/>
          <a:p>
            <a:pPr algn="ctr"/>
            <a:r>
              <a:rPr lang="en-US" sz="3600" dirty="0">
                <a:solidFill>
                  <a:schemeClr val="accent1"/>
                </a:solidFill>
                <a:latin typeface="Roboto Black"/>
                <a:ea typeface="Roboto Black"/>
                <a:cs typeface="Roboto Black"/>
              </a:rPr>
              <a:t>WMO Specific Contribution to EW4All Pillar 1</a:t>
            </a:r>
            <a:br>
              <a:rPr lang="en-US" sz="3600" dirty="0">
                <a:solidFill>
                  <a:schemeClr val="accent1"/>
                </a:solidFill>
                <a:latin typeface="Roboto Black"/>
                <a:ea typeface="Roboto Black"/>
                <a:cs typeface="Roboto Black"/>
              </a:rPr>
            </a:br>
            <a:r>
              <a:rPr lang="en-US" sz="4000" dirty="0">
                <a:solidFill>
                  <a:schemeClr val="accent1"/>
                </a:solidFill>
                <a:latin typeface="Roboto Black"/>
                <a:ea typeface="Roboto Black"/>
                <a:cs typeface="Roboto Black"/>
              </a:rPr>
              <a:t>Tracking system for </a:t>
            </a:r>
            <a:r>
              <a:rPr lang="en-CH" sz="4000" dirty="0">
                <a:solidFill>
                  <a:schemeClr val="accent1"/>
                </a:solidFill>
                <a:latin typeface="Roboto Black"/>
                <a:ea typeface="Roboto Black"/>
                <a:cs typeface="Roboto Black"/>
              </a:rPr>
              <a:t>Hazardous Event</a:t>
            </a:r>
            <a:r>
              <a:rPr lang="en-US" sz="4000" dirty="0">
                <a:solidFill>
                  <a:schemeClr val="accent1"/>
                </a:solidFill>
                <a:latin typeface="Roboto Black"/>
                <a:ea typeface="Roboto Black"/>
                <a:cs typeface="Roboto Black"/>
              </a:rPr>
              <a:t>s</a:t>
            </a:r>
            <a:r>
              <a:rPr lang="en-CH" sz="4000" dirty="0">
                <a:solidFill>
                  <a:schemeClr val="accent1"/>
                </a:solidFill>
                <a:latin typeface="Roboto Black"/>
                <a:ea typeface="Roboto Black"/>
                <a:cs typeface="Roboto Black"/>
              </a:rPr>
              <a:t> and Losses </a:t>
            </a:r>
            <a:r>
              <a:rPr lang="en-US" sz="4000" dirty="0">
                <a:solidFill>
                  <a:schemeClr val="accent1"/>
                </a:solidFill>
                <a:latin typeface="Roboto Black"/>
                <a:ea typeface="Roboto Black"/>
                <a:cs typeface="Roboto Black"/>
              </a:rPr>
              <a:t>and </a:t>
            </a:r>
            <a:r>
              <a:rPr lang="en-CH" sz="4000" dirty="0">
                <a:solidFill>
                  <a:schemeClr val="accent1"/>
                </a:solidFill>
                <a:latin typeface="Roboto Black"/>
                <a:ea typeface="Roboto Black"/>
                <a:cs typeface="Roboto Black"/>
              </a:rPr>
              <a:t>(UNDP, UNDRR, WMO)</a:t>
            </a:r>
            <a:endParaRPr lang="en-GB" sz="4000" dirty="0">
              <a:solidFill>
                <a:schemeClr val="accent1"/>
              </a:solidFill>
              <a:latin typeface="Roboto Black"/>
              <a:ea typeface="Roboto Black"/>
              <a:cs typeface="Roboto Black"/>
            </a:endParaRPr>
          </a:p>
        </p:txBody>
      </p:sp>
      <p:graphicFrame>
        <p:nvGraphicFramePr>
          <p:cNvPr id="4" name="Content Placeholder 3">
            <a:extLst>
              <a:ext uri="{FF2B5EF4-FFF2-40B4-BE49-F238E27FC236}">
                <a16:creationId xmlns:a16="http://schemas.microsoft.com/office/drawing/2014/main" id="{EA40741A-297E-4AE5-517C-6B8732AE946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B97E19DC-1594-4C9C-9E2E-A33162A7D38E}"/>
              </a:ext>
            </a:extLst>
          </p:cNvPr>
          <p:cNvPicPr>
            <a:picLocks noChangeAspect="1"/>
          </p:cNvPicPr>
          <p:nvPr/>
        </p:nvPicPr>
        <p:blipFill>
          <a:blip r:embed="rId8"/>
          <a:stretch>
            <a:fillRect/>
          </a:stretch>
        </p:blipFill>
        <p:spPr>
          <a:xfrm>
            <a:off x="2159908" y="1455444"/>
            <a:ext cx="8352244" cy="528569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51707155-D751-8BA1-23C0-A24C1739D5BE}"/>
              </a:ext>
            </a:extLst>
          </p:cNvPr>
          <p:cNvPicPr/>
          <p:nvPr/>
        </p:nvPicPr>
        <p:blipFill>
          <a:blip r:embed="rId9"/>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2945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510727"/>
            <a:ext cx="10972076" cy="553043"/>
          </a:xfrm>
        </p:spPr>
        <p:txBody>
          <a:bodyPr vert="horz" lIns="91440" tIns="45720" rIns="91440" bIns="45720" rtlCol="0" anchor="ctr">
            <a:normAutofit fontScale="90000"/>
          </a:bodyPr>
          <a:lstStyle/>
          <a:p>
            <a:pPr algn="ctr"/>
            <a:r>
              <a:rPr lang="en-US" sz="3600" dirty="0">
                <a:solidFill>
                  <a:schemeClr val="accent1"/>
                </a:solidFill>
                <a:latin typeface="Roboto Black"/>
                <a:ea typeface="Roboto Black"/>
                <a:cs typeface="Roboto Black"/>
              </a:rPr>
              <a:t>WMO Specific Contribution to EW4All Pillar 1</a:t>
            </a:r>
            <a:br>
              <a:rPr lang="en-US" sz="3600" dirty="0">
                <a:solidFill>
                  <a:schemeClr val="accent1"/>
                </a:solidFill>
                <a:latin typeface="Roboto Black"/>
                <a:ea typeface="Roboto Black"/>
                <a:cs typeface="Roboto Black"/>
              </a:rPr>
            </a:br>
            <a:r>
              <a:rPr lang="en-US" sz="4400" dirty="0">
                <a:solidFill>
                  <a:schemeClr val="accent1"/>
                </a:solidFill>
                <a:latin typeface="Roboto Black"/>
                <a:ea typeface="Roboto Black"/>
                <a:cs typeface="Roboto Black"/>
              </a:rPr>
              <a:t>COPE Disaster Book Series</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pic>
        <p:nvPicPr>
          <p:cNvPr id="2" name="Picture 1">
            <a:extLst>
              <a:ext uri="{FF2B5EF4-FFF2-40B4-BE49-F238E27FC236}">
                <a16:creationId xmlns:a16="http://schemas.microsoft.com/office/drawing/2014/main" id="{213C7EBD-EB68-3F6F-8646-0FE82AC8F9EC}"/>
              </a:ext>
            </a:extLst>
          </p:cNvPr>
          <p:cNvPicPr>
            <a:picLocks noChangeAspect="1"/>
          </p:cNvPicPr>
          <p:nvPr/>
        </p:nvPicPr>
        <p:blipFill>
          <a:blip r:embed="rId4"/>
          <a:stretch>
            <a:fillRect/>
          </a:stretch>
        </p:blipFill>
        <p:spPr>
          <a:xfrm>
            <a:off x="469833" y="1468746"/>
            <a:ext cx="6437173" cy="4315366"/>
          </a:xfrm>
          <a:prstGeom prst="rect">
            <a:avLst/>
          </a:prstGeom>
        </p:spPr>
      </p:pic>
      <p:pic>
        <p:nvPicPr>
          <p:cNvPr id="5" name="Picture 4">
            <a:extLst>
              <a:ext uri="{FF2B5EF4-FFF2-40B4-BE49-F238E27FC236}">
                <a16:creationId xmlns:a16="http://schemas.microsoft.com/office/drawing/2014/main" id="{E7D04582-60DF-840D-DF6A-879386C2ABF1}"/>
              </a:ext>
            </a:extLst>
          </p:cNvPr>
          <p:cNvPicPr>
            <a:picLocks noChangeAspect="1"/>
          </p:cNvPicPr>
          <p:nvPr/>
        </p:nvPicPr>
        <p:blipFill>
          <a:blip r:embed="rId5"/>
          <a:stretch>
            <a:fillRect/>
          </a:stretch>
        </p:blipFill>
        <p:spPr>
          <a:xfrm>
            <a:off x="7044643" y="3125094"/>
            <a:ext cx="5147357" cy="2739400"/>
          </a:xfrm>
          <a:prstGeom prst="rect">
            <a:avLst/>
          </a:prstGeom>
        </p:spPr>
      </p:pic>
      <p:pic>
        <p:nvPicPr>
          <p:cNvPr id="7" name="Picture 6">
            <a:extLst>
              <a:ext uri="{FF2B5EF4-FFF2-40B4-BE49-F238E27FC236}">
                <a16:creationId xmlns:a16="http://schemas.microsoft.com/office/drawing/2014/main" id="{14A45500-721B-74EF-2FDC-3F8D7D9266E2}"/>
              </a:ext>
            </a:extLst>
          </p:cNvPr>
          <p:cNvPicPr>
            <a:picLocks noChangeAspect="1"/>
          </p:cNvPicPr>
          <p:nvPr/>
        </p:nvPicPr>
        <p:blipFill>
          <a:blip r:embed="rId6"/>
          <a:stretch>
            <a:fillRect/>
          </a:stretch>
        </p:blipFill>
        <p:spPr>
          <a:xfrm>
            <a:off x="7022599" y="1277199"/>
            <a:ext cx="5066215" cy="1987468"/>
          </a:xfrm>
          <a:prstGeom prst="rect">
            <a:avLst/>
          </a:prstGeom>
        </p:spPr>
      </p:pic>
    </p:spTree>
    <p:extLst>
      <p:ext uri="{BB962C8B-B14F-4D97-AF65-F5344CB8AC3E}">
        <p14:creationId xmlns:p14="http://schemas.microsoft.com/office/powerpoint/2010/main" val="3601124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450985" y="506701"/>
            <a:ext cx="10972076" cy="553043"/>
          </a:xfrm>
        </p:spPr>
        <p:txBody>
          <a:bodyPr vert="horz" lIns="91440" tIns="45720" rIns="91440" bIns="45720" rtlCol="0" anchor="ctr">
            <a:normAutofit fontScale="90000"/>
          </a:bodyPr>
          <a:lstStyle/>
          <a:p>
            <a:pPr algn="ctr"/>
            <a:r>
              <a:rPr lang="en-US" sz="3600" dirty="0">
                <a:solidFill>
                  <a:schemeClr val="accent1"/>
                </a:solidFill>
                <a:latin typeface="Roboto Black"/>
                <a:ea typeface="Roboto Black"/>
                <a:cs typeface="Roboto Black"/>
              </a:rPr>
              <a:t>WMO Specific Contribution to EW4All Pillar 1</a:t>
            </a:r>
            <a:br>
              <a:rPr lang="en-US" sz="3600" dirty="0">
                <a:solidFill>
                  <a:schemeClr val="accent1"/>
                </a:solidFill>
                <a:latin typeface="Roboto Black"/>
                <a:ea typeface="Roboto Black"/>
                <a:cs typeface="Roboto Black"/>
              </a:rPr>
            </a:br>
            <a:r>
              <a:rPr lang="en-US" sz="4400" dirty="0">
                <a:solidFill>
                  <a:schemeClr val="accent1"/>
                </a:solidFill>
                <a:latin typeface="Roboto Black"/>
                <a:ea typeface="Roboto Black"/>
                <a:cs typeface="Roboto Black"/>
              </a:rPr>
              <a:t>WMO Coordination Mechanism (WCM)</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sp>
        <p:nvSpPr>
          <p:cNvPr id="6" name="Rectangle 5">
            <a:extLst>
              <a:ext uri="{FF2B5EF4-FFF2-40B4-BE49-F238E27FC236}">
                <a16:creationId xmlns:a16="http://schemas.microsoft.com/office/drawing/2014/main" id="{037801D6-A4FC-6B40-A922-C1122F47B675}"/>
              </a:ext>
            </a:extLst>
          </p:cNvPr>
          <p:cNvSpPr/>
          <p:nvPr/>
        </p:nvSpPr>
        <p:spPr>
          <a:xfrm>
            <a:off x="929962" y="1354911"/>
            <a:ext cx="10652076" cy="356508"/>
          </a:xfrm>
          <a:prstGeom prst="rect">
            <a:avLst/>
          </a:prstGeom>
        </p:spPr>
        <p:txBody>
          <a:bodyPr wrap="square">
            <a:spAutoFit/>
          </a:bodyPr>
          <a:lstStyle/>
          <a:p>
            <a:pPr>
              <a:lnSpc>
                <a:spcPct val="120000"/>
              </a:lnSpc>
              <a:spcBef>
                <a:spcPts val="1652"/>
              </a:spcBef>
            </a:pPr>
            <a:r>
              <a:rPr lang="en-US" sz="1600" spc="300" dirty="0">
                <a:solidFill>
                  <a:srgbClr val="01509F"/>
                </a:solidFill>
                <a:latin typeface="Verdana" panose="020B0604030504040204" pitchFamily="34" charset="0"/>
                <a:ea typeface="Verdana" panose="020B0604030504040204" pitchFamily="34" charset="0"/>
              </a:rPr>
              <a:t>Weather, water and climate information for Anticipatory Action</a:t>
            </a:r>
            <a:endParaRPr lang="en-US" sz="1600" spc="300" dirty="0">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BB057927-C81D-8D88-70DD-9B21CCBEA31B}"/>
              </a:ext>
            </a:extLst>
          </p:cNvPr>
          <p:cNvSpPr/>
          <p:nvPr/>
        </p:nvSpPr>
        <p:spPr>
          <a:xfrm>
            <a:off x="929962" y="1642722"/>
            <a:ext cx="11396806" cy="1163011"/>
          </a:xfrm>
          <a:prstGeom prst="rect">
            <a:avLst/>
          </a:prstGeom>
        </p:spPr>
        <p:txBody>
          <a:bodyPr wrap="square">
            <a:spAutoFit/>
          </a:bodyPr>
          <a:lstStyle/>
          <a:p>
            <a:pPr>
              <a:lnSpc>
                <a:spcPct val="150000"/>
              </a:lnSpc>
            </a:pPr>
            <a:r>
              <a:rPr lang="en-US" sz="1200" b="1" u="sng" dirty="0">
                <a:solidFill>
                  <a:srgbClr val="01509F"/>
                </a:solidFill>
                <a:latin typeface="Verdana" panose="020B0604030504040204" pitchFamily="34" charset="0"/>
                <a:ea typeface="Verdana" panose="020B0604030504040204" pitchFamily="34" charset="0"/>
              </a:rPr>
              <a:t>WCM Value</a:t>
            </a:r>
            <a:endParaRPr lang="en-US" sz="1200" b="1" dirty="0">
              <a:solidFill>
                <a:srgbClr val="01509F"/>
              </a:solidFill>
              <a:latin typeface="Verdana" panose="020B0604030504040204" pitchFamily="34" charset="0"/>
              <a:ea typeface="Verdana" panose="020B0604030504040204" pitchFamily="34" charset="0"/>
            </a:endParaRPr>
          </a:p>
          <a:p>
            <a:pPr marL="396000" indent="-396000">
              <a:lnSpc>
                <a:spcPct val="150000"/>
              </a:lnSpc>
              <a:buFont typeface="Wingdings" panose="05000000000000000000" pitchFamily="2" charset="2"/>
              <a:buChar char="q"/>
            </a:pPr>
            <a:r>
              <a:rPr lang="en-US" sz="1200" b="1" dirty="0">
                <a:solidFill>
                  <a:srgbClr val="01509F"/>
                </a:solidFill>
                <a:latin typeface="Verdana" panose="020B0604030504040204" pitchFamily="34" charset="0"/>
                <a:ea typeface="Verdana" panose="020B0604030504040204" pitchFamily="34" charset="0"/>
              </a:rPr>
              <a:t>Authoritative</a:t>
            </a:r>
            <a:r>
              <a:rPr lang="en-US" sz="1200" dirty="0">
                <a:solidFill>
                  <a:srgbClr val="01509F"/>
                </a:solidFill>
                <a:latin typeface="Verdana" panose="020B0604030504040204" pitchFamily="34" charset="0"/>
                <a:ea typeface="Verdana" panose="020B0604030504040204" pitchFamily="34" charset="0"/>
              </a:rPr>
              <a:t> weather, water, climate information and </a:t>
            </a:r>
            <a:r>
              <a:rPr lang="en-US" sz="1200" b="1" dirty="0">
                <a:solidFill>
                  <a:srgbClr val="01509F"/>
                </a:solidFill>
                <a:latin typeface="Verdana" panose="020B0604030504040204" pitchFamily="34" charset="0"/>
                <a:ea typeface="Verdana" panose="020B0604030504040204" pitchFamily="34" charset="0"/>
              </a:rPr>
              <a:t>expert advice </a:t>
            </a:r>
            <a:r>
              <a:rPr lang="en-US" sz="1200" dirty="0">
                <a:solidFill>
                  <a:srgbClr val="01509F"/>
                </a:solidFill>
                <a:latin typeface="Verdana" panose="020B0604030504040204" pitchFamily="34" charset="0"/>
                <a:ea typeface="Verdana" panose="020B0604030504040204" pitchFamily="34" charset="0"/>
              </a:rPr>
              <a:t>to </a:t>
            </a:r>
            <a:r>
              <a:rPr lang="en-US" sz="1200" b="1" dirty="0">
                <a:solidFill>
                  <a:srgbClr val="01509F"/>
                </a:solidFill>
                <a:latin typeface="Verdana" panose="020B0604030504040204" pitchFamily="34" charset="0"/>
                <a:ea typeface="Verdana" panose="020B0604030504040204" pitchFamily="34" charset="0"/>
              </a:rPr>
              <a:t>UN</a:t>
            </a:r>
            <a:r>
              <a:rPr lang="en-US" sz="1200" dirty="0">
                <a:solidFill>
                  <a:srgbClr val="01509F"/>
                </a:solidFill>
                <a:latin typeface="Verdana" panose="020B0604030504040204" pitchFamily="34" charset="0"/>
                <a:ea typeface="Verdana" panose="020B0604030504040204" pitchFamily="34" charset="0"/>
              </a:rPr>
              <a:t> and </a:t>
            </a:r>
            <a:r>
              <a:rPr lang="en-US" sz="1200" b="1" dirty="0">
                <a:solidFill>
                  <a:srgbClr val="01509F"/>
                </a:solidFill>
                <a:latin typeface="Verdana" panose="020B0604030504040204" pitchFamily="34" charset="0"/>
                <a:ea typeface="Verdana" panose="020B0604030504040204" pitchFamily="34" charset="0"/>
              </a:rPr>
              <a:t>Humanitarian Agencies</a:t>
            </a:r>
          </a:p>
          <a:p>
            <a:pPr marL="396000" indent="-396000">
              <a:lnSpc>
                <a:spcPct val="150000"/>
              </a:lnSpc>
              <a:buFont typeface="Wingdings" panose="05000000000000000000" pitchFamily="2" charset="2"/>
              <a:buChar char="q"/>
            </a:pPr>
            <a:r>
              <a:rPr lang="en-US" sz="1200" dirty="0">
                <a:solidFill>
                  <a:srgbClr val="01509F"/>
                </a:solidFill>
                <a:latin typeface="Verdana" panose="020B0604030504040204" pitchFamily="34" charset="0"/>
                <a:ea typeface="Verdana" panose="020B0604030504040204" pitchFamily="34" charset="0"/>
              </a:rPr>
              <a:t>Improved </a:t>
            </a:r>
            <a:r>
              <a:rPr lang="en-US" sz="1200" b="1" dirty="0">
                <a:solidFill>
                  <a:srgbClr val="01509F"/>
                </a:solidFill>
                <a:latin typeface="Verdana" panose="020B0604030504040204" pitchFamily="34" charset="0"/>
                <a:ea typeface="Verdana" panose="020B0604030504040204" pitchFamily="34" charset="0"/>
              </a:rPr>
              <a:t>Anticipatory Action </a:t>
            </a:r>
            <a:r>
              <a:rPr lang="en-US" sz="1200" dirty="0">
                <a:solidFill>
                  <a:srgbClr val="01509F"/>
                </a:solidFill>
                <a:latin typeface="Verdana" panose="020B0604030504040204" pitchFamily="34" charset="0"/>
                <a:ea typeface="Verdana" panose="020B0604030504040204" pitchFamily="34" charset="0"/>
              </a:rPr>
              <a:t>and </a:t>
            </a:r>
            <a:r>
              <a:rPr lang="en-US" sz="1200" b="1" dirty="0">
                <a:solidFill>
                  <a:srgbClr val="01509F"/>
                </a:solidFill>
                <a:latin typeface="Verdana" panose="020B0604030504040204" pitchFamily="34" charset="0"/>
                <a:ea typeface="Verdana" panose="020B0604030504040204" pitchFamily="34" charset="0"/>
              </a:rPr>
              <a:t>Crisis Support</a:t>
            </a:r>
          </a:p>
          <a:p>
            <a:pPr marL="396000" indent="-396000">
              <a:lnSpc>
                <a:spcPct val="150000"/>
              </a:lnSpc>
              <a:buFont typeface="Wingdings" panose="05000000000000000000" pitchFamily="2" charset="2"/>
              <a:buChar char="q"/>
            </a:pPr>
            <a:r>
              <a:rPr lang="en-US" sz="1200" dirty="0">
                <a:solidFill>
                  <a:srgbClr val="01509F"/>
                </a:solidFill>
                <a:latin typeface="Verdana" panose="020B0604030504040204" pitchFamily="34" charset="0"/>
                <a:ea typeface="Verdana" panose="020B0604030504040204" pitchFamily="34" charset="0"/>
              </a:rPr>
              <a:t>Contributions to the </a:t>
            </a:r>
            <a:r>
              <a:rPr lang="en-US" sz="1200" b="1" dirty="0">
                <a:solidFill>
                  <a:srgbClr val="01509F"/>
                </a:solidFill>
                <a:latin typeface="Verdana" panose="020B0604030504040204" pitchFamily="34" charset="0"/>
                <a:ea typeface="Verdana" panose="020B0604030504040204" pitchFamily="34" charset="0"/>
              </a:rPr>
              <a:t>Inter-Agency Standing Committee (IASC)</a:t>
            </a:r>
            <a:r>
              <a:rPr lang="en-US" sz="1200" dirty="0">
                <a:solidFill>
                  <a:srgbClr val="01509F"/>
                </a:solidFill>
                <a:latin typeface="Verdana" panose="020B0604030504040204" pitchFamily="34" charset="0"/>
                <a:ea typeface="Verdana" panose="020B0604030504040204" pitchFamily="34" charset="0"/>
              </a:rPr>
              <a:t>, e.g. IASC ENSO Analysis Cell</a:t>
            </a:r>
            <a:endParaRPr lang="en-US" sz="1200" b="1" dirty="0">
              <a:solidFill>
                <a:srgbClr val="01509F"/>
              </a:solidFill>
              <a:latin typeface="Verdana" panose="020B0604030504040204" pitchFamily="34" charset="0"/>
              <a:ea typeface="Verdana" panose="020B0604030504040204" pitchFamily="34" charset="0"/>
            </a:endParaRPr>
          </a:p>
        </p:txBody>
      </p:sp>
      <p:pic>
        <p:nvPicPr>
          <p:cNvPr id="10" name="Picture 9" descr="A map of the earth&#10;&#10;Description automatically generated">
            <a:extLst>
              <a:ext uri="{FF2B5EF4-FFF2-40B4-BE49-F238E27FC236}">
                <a16:creationId xmlns:a16="http://schemas.microsoft.com/office/drawing/2014/main" id="{D79ACC3E-B940-8864-12CE-B1F6A3A9D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62" y="2805733"/>
            <a:ext cx="5666761" cy="3941686"/>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pic>
        <p:nvPicPr>
          <p:cNvPr id="17" name="Picture 16">
            <a:extLst>
              <a:ext uri="{FF2B5EF4-FFF2-40B4-BE49-F238E27FC236}">
                <a16:creationId xmlns:a16="http://schemas.microsoft.com/office/drawing/2014/main" id="{A5B1D6B6-32FD-D987-6FF5-8EE0810D890F}"/>
              </a:ext>
            </a:extLst>
          </p:cNvPr>
          <p:cNvPicPr>
            <a:picLocks noChangeAspect="1"/>
          </p:cNvPicPr>
          <p:nvPr/>
        </p:nvPicPr>
        <p:blipFill>
          <a:blip r:embed="rId5"/>
          <a:stretch>
            <a:fillRect/>
          </a:stretch>
        </p:blipFill>
        <p:spPr>
          <a:xfrm>
            <a:off x="6276723" y="3063045"/>
            <a:ext cx="2564667" cy="3630088"/>
          </a:xfrm>
          <a:prstGeom prst="rect">
            <a:avLst/>
          </a:prstGeom>
        </p:spPr>
      </p:pic>
      <p:grpSp>
        <p:nvGrpSpPr>
          <p:cNvPr id="18" name="Group 17">
            <a:extLst>
              <a:ext uri="{FF2B5EF4-FFF2-40B4-BE49-F238E27FC236}">
                <a16:creationId xmlns:a16="http://schemas.microsoft.com/office/drawing/2014/main" id="{001288A3-8CBA-8FA0-9995-01F8C979310A}"/>
              </a:ext>
            </a:extLst>
          </p:cNvPr>
          <p:cNvGrpSpPr/>
          <p:nvPr/>
        </p:nvGrpSpPr>
        <p:grpSpPr>
          <a:xfrm>
            <a:off x="7681072" y="2954587"/>
            <a:ext cx="2320636" cy="3847004"/>
            <a:chOff x="4181475" y="962025"/>
            <a:chExt cx="3829050" cy="5693609"/>
          </a:xfrm>
        </p:grpSpPr>
        <p:pic>
          <p:nvPicPr>
            <p:cNvPr id="19" name="Picture 18">
              <a:extLst>
                <a:ext uri="{FF2B5EF4-FFF2-40B4-BE49-F238E27FC236}">
                  <a16:creationId xmlns:a16="http://schemas.microsoft.com/office/drawing/2014/main" id="{627C85C1-52A1-7189-5C3B-A1324312C1EE}"/>
                </a:ext>
              </a:extLst>
            </p:cNvPr>
            <p:cNvPicPr>
              <a:picLocks noChangeAspect="1"/>
            </p:cNvPicPr>
            <p:nvPr/>
          </p:nvPicPr>
          <p:blipFill>
            <a:blip r:embed="rId6"/>
            <a:stretch>
              <a:fillRect/>
            </a:stretch>
          </p:blipFill>
          <p:spPr>
            <a:xfrm>
              <a:off x="4181475" y="962025"/>
              <a:ext cx="3829050" cy="4933950"/>
            </a:xfrm>
            <a:prstGeom prst="rect">
              <a:avLst/>
            </a:prstGeom>
          </p:spPr>
        </p:pic>
        <p:pic>
          <p:nvPicPr>
            <p:cNvPr id="20" name="Picture 19">
              <a:extLst>
                <a:ext uri="{FF2B5EF4-FFF2-40B4-BE49-F238E27FC236}">
                  <a16:creationId xmlns:a16="http://schemas.microsoft.com/office/drawing/2014/main" id="{AFD9E7F4-CD7A-F1E1-3DC4-8A6B30693263}"/>
                </a:ext>
              </a:extLst>
            </p:cNvPr>
            <p:cNvPicPr>
              <a:picLocks noChangeAspect="1"/>
            </p:cNvPicPr>
            <p:nvPr/>
          </p:nvPicPr>
          <p:blipFill rotWithShape="1">
            <a:blip r:embed="rId7"/>
            <a:srcRect l="1140" r="1758" b="26566"/>
            <a:stretch/>
          </p:blipFill>
          <p:spPr>
            <a:xfrm>
              <a:off x="4181475" y="5802287"/>
              <a:ext cx="3829050" cy="853347"/>
            </a:xfrm>
            <a:prstGeom prst="rect">
              <a:avLst/>
            </a:prstGeom>
          </p:spPr>
        </p:pic>
      </p:grpSp>
      <p:pic>
        <p:nvPicPr>
          <p:cNvPr id="21" name="Picture 20">
            <a:extLst>
              <a:ext uri="{FF2B5EF4-FFF2-40B4-BE49-F238E27FC236}">
                <a16:creationId xmlns:a16="http://schemas.microsoft.com/office/drawing/2014/main" id="{1E41C725-5212-7500-2705-93DC9B3BB7CD}"/>
              </a:ext>
            </a:extLst>
          </p:cNvPr>
          <p:cNvPicPr>
            <a:picLocks noChangeAspect="1"/>
          </p:cNvPicPr>
          <p:nvPr/>
        </p:nvPicPr>
        <p:blipFill>
          <a:blip r:embed="rId8"/>
          <a:stretch>
            <a:fillRect/>
          </a:stretch>
        </p:blipFill>
        <p:spPr>
          <a:xfrm>
            <a:off x="9461426" y="2961532"/>
            <a:ext cx="2730574" cy="3854928"/>
          </a:xfrm>
          <a:prstGeom prst="rect">
            <a:avLst/>
          </a:prstGeom>
        </p:spPr>
      </p:pic>
    </p:spTree>
    <p:extLst>
      <p:ext uri="{BB962C8B-B14F-4D97-AF65-F5344CB8AC3E}">
        <p14:creationId xmlns:p14="http://schemas.microsoft.com/office/powerpoint/2010/main" val="3670193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F5F8-8E42-A18D-54D5-4FC8A7013141}"/>
              </a:ext>
            </a:extLst>
          </p:cNvPr>
          <p:cNvSpPr>
            <a:spLocks noGrp="1"/>
          </p:cNvSpPr>
          <p:nvPr>
            <p:ph type="ctrTitle"/>
          </p:nvPr>
        </p:nvSpPr>
        <p:spPr>
          <a:xfrm>
            <a:off x="977461" y="609600"/>
            <a:ext cx="10426261" cy="2617076"/>
          </a:xfrm>
        </p:spPr>
        <p:txBody>
          <a:bodyPr wrap="square" anchor="b">
            <a:normAutofit/>
          </a:bodyPr>
          <a:lstStyle/>
          <a:p>
            <a:r>
              <a:rPr lang="en-US" b="1" dirty="0">
                <a:solidFill>
                  <a:schemeClr val="accent1"/>
                </a:solidFill>
                <a:latin typeface="+mn-lt"/>
              </a:rPr>
              <a:t>Challenges of the EW4All Initiative</a:t>
            </a:r>
            <a:endParaRPr lang="fr-CH" b="1" dirty="0">
              <a:solidFill>
                <a:schemeClr val="accent1"/>
              </a:solidFill>
              <a:latin typeface="+mn-lt"/>
            </a:endParaRPr>
          </a:p>
        </p:txBody>
      </p:sp>
      <p:pic>
        <p:nvPicPr>
          <p:cNvPr id="3" name="Picture 2" descr="Graphical user interface, application&#10;&#10;Description automatically generated">
            <a:extLst>
              <a:ext uri="{FF2B5EF4-FFF2-40B4-BE49-F238E27FC236}">
                <a16:creationId xmlns:a16="http://schemas.microsoft.com/office/drawing/2014/main" id="{78B1C1BF-E89A-6566-374B-B1687BFCE171}"/>
              </a:ext>
            </a:extLst>
          </p:cNvPr>
          <p:cNvPicPr/>
          <p:nvPr/>
        </p:nvPicPr>
        <p:blipFill>
          <a:blip r:embed="rId2"/>
          <a:stretch>
            <a:fillRect/>
          </a:stretch>
        </p:blipFill>
        <p:spPr>
          <a:xfrm>
            <a:off x="-79022" y="4849787"/>
            <a:ext cx="3153923" cy="2083350"/>
          </a:xfrm>
          <a:prstGeom prst="rect">
            <a:avLst/>
          </a:prstGeom>
        </p:spPr>
      </p:pic>
    </p:spTree>
    <p:extLst>
      <p:ext uri="{BB962C8B-B14F-4D97-AF65-F5344CB8AC3E}">
        <p14:creationId xmlns:p14="http://schemas.microsoft.com/office/powerpoint/2010/main" val="300759140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F5F8-8E42-A18D-54D5-4FC8A7013141}"/>
              </a:ext>
            </a:extLst>
          </p:cNvPr>
          <p:cNvSpPr>
            <a:spLocks noGrp="1"/>
          </p:cNvSpPr>
          <p:nvPr>
            <p:ph type="ctrTitle"/>
          </p:nvPr>
        </p:nvSpPr>
        <p:spPr>
          <a:xfrm>
            <a:off x="882869" y="1219200"/>
            <a:ext cx="10426261" cy="2617076"/>
          </a:xfrm>
        </p:spPr>
        <p:txBody>
          <a:bodyPr wrap="square" anchor="b">
            <a:normAutofit/>
          </a:bodyPr>
          <a:lstStyle/>
          <a:p>
            <a:r>
              <a:rPr lang="en-US" b="1" dirty="0">
                <a:solidFill>
                  <a:schemeClr val="accent1"/>
                </a:solidFill>
                <a:latin typeface="+mn-lt"/>
              </a:rPr>
              <a:t>Background of the EW4All Initiative</a:t>
            </a:r>
            <a:endParaRPr lang="fr-CH" b="1" dirty="0">
              <a:solidFill>
                <a:schemeClr val="accent1"/>
              </a:solidFill>
              <a:latin typeface="+mn-lt"/>
            </a:endParaRPr>
          </a:p>
        </p:txBody>
      </p:sp>
      <p:pic>
        <p:nvPicPr>
          <p:cNvPr id="3" name="Picture 2" descr="Graphical user interface, application&#10;&#10;Description automatically generated">
            <a:extLst>
              <a:ext uri="{FF2B5EF4-FFF2-40B4-BE49-F238E27FC236}">
                <a16:creationId xmlns:a16="http://schemas.microsoft.com/office/drawing/2014/main" id="{78B1C1BF-E89A-6566-374B-B1687BFCE171}"/>
              </a:ext>
            </a:extLst>
          </p:cNvPr>
          <p:cNvPicPr/>
          <p:nvPr/>
        </p:nvPicPr>
        <p:blipFill>
          <a:blip r:embed="rId2"/>
          <a:stretch>
            <a:fillRect/>
          </a:stretch>
        </p:blipFill>
        <p:spPr>
          <a:xfrm>
            <a:off x="-79022" y="4849787"/>
            <a:ext cx="3153923" cy="2083350"/>
          </a:xfrm>
          <a:prstGeom prst="rect">
            <a:avLst/>
          </a:prstGeom>
        </p:spPr>
      </p:pic>
    </p:spTree>
    <p:extLst>
      <p:ext uri="{BB962C8B-B14F-4D97-AF65-F5344CB8AC3E}">
        <p14:creationId xmlns:p14="http://schemas.microsoft.com/office/powerpoint/2010/main" val="2093714286"/>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CC89D04C-3010-ABD8-E875-F189BF9AFA97}"/>
              </a:ext>
            </a:extLst>
          </p:cNvPr>
          <p:cNvSpPr txBox="1"/>
          <p:nvPr/>
        </p:nvSpPr>
        <p:spPr>
          <a:xfrm>
            <a:off x="4814204" y="1463420"/>
            <a:ext cx="6811672" cy="4719241"/>
          </a:xfrm>
          <a:prstGeom prst="rect">
            <a:avLst/>
          </a:prstGeom>
        </p:spPr>
        <p:txBody>
          <a:bodyPr wrap="square" lIns="0" tIns="0" rIns="0" bIns="0" rtlCol="0" anchor="t">
            <a:spAutoFit/>
          </a:bodyPr>
          <a:lstStyle/>
          <a:p>
            <a:pPr marL="558811" lvl="1" indent="-342900">
              <a:lnSpc>
                <a:spcPts val="2303"/>
              </a:lnSpc>
              <a:buFont typeface="Wingdings" panose="05000000000000000000" pitchFamily="2" charset="2"/>
              <a:buChar char="§"/>
            </a:pPr>
            <a:r>
              <a:rPr lang="en-US" sz="2133" dirty="0">
                <a:latin typeface="Arial" panose="020B0604020202020204" pitchFamily="34" charset="0"/>
                <a:cs typeface="Arial" panose="020B0604020202020204" pitchFamily="34" charset="0"/>
              </a:rPr>
              <a:t>Resources mobilization :  </a:t>
            </a:r>
          </a:p>
          <a:p>
            <a:pPr marL="520726" lvl="2">
              <a:lnSpc>
                <a:spcPts val="2303"/>
              </a:lnSpc>
            </a:pPr>
            <a:r>
              <a:rPr lang="en-US" sz="2133" dirty="0">
                <a:latin typeface="Arial" panose="020B0604020202020204" pitchFamily="34" charset="0"/>
                <a:cs typeface="Arial" panose="020B0604020202020204" pitchFamily="34" charset="0"/>
              </a:rPr>
              <a:t>- not all expected support received yet</a:t>
            </a:r>
          </a:p>
          <a:p>
            <a:pPr marL="520726" lvl="2">
              <a:lnSpc>
                <a:spcPts val="2303"/>
              </a:lnSpc>
            </a:pPr>
            <a:r>
              <a:rPr lang="en-US" sz="2133" dirty="0">
                <a:latin typeface="Arial" panose="020B0604020202020204" pitchFamily="34" charset="0"/>
                <a:cs typeface="Arial" panose="020B0604020202020204" pitchFamily="34" charset="0"/>
              </a:rPr>
              <a:t>- Workshop with funders</a:t>
            </a:r>
          </a:p>
          <a:p>
            <a:pPr marL="863626" lvl="2" indent="-342900">
              <a:lnSpc>
                <a:spcPts val="2303"/>
              </a:lnSpc>
              <a:buFont typeface="Wingdings" panose="05000000000000000000" pitchFamily="2" charset="2"/>
              <a:buChar char="§"/>
            </a:pPr>
            <a:endParaRPr lang="en-US" sz="2133" dirty="0">
              <a:latin typeface="Arial" panose="020B0604020202020204" pitchFamily="34" charset="0"/>
              <a:cs typeface="Arial" panose="020B0604020202020204" pitchFamily="34" charset="0"/>
            </a:endParaRPr>
          </a:p>
          <a:p>
            <a:pPr marL="558811" lvl="1" indent="-342900">
              <a:lnSpc>
                <a:spcPts val="2303"/>
              </a:lnSpc>
              <a:buFont typeface="Wingdings" panose="05000000000000000000" pitchFamily="2" charset="2"/>
              <a:buChar char="§"/>
            </a:pPr>
            <a:r>
              <a:rPr lang="en-US" sz="2133" dirty="0">
                <a:latin typeface="Arial" panose="020B0604020202020204" pitchFamily="34" charset="0"/>
                <a:cs typeface="Arial" panose="020B0604020202020204" pitchFamily="34" charset="0"/>
              </a:rPr>
              <a:t>Optimizing our work between the UN level of discussion ( Pillars) and the WMO internal business with SERCOM, INFCOM, RAs </a:t>
            </a:r>
            <a:r>
              <a:rPr lang="en-US" sz="2133" b="1" dirty="0">
                <a:latin typeface="Arial" panose="020B0604020202020204" pitchFamily="34" charset="0"/>
                <a:cs typeface="Arial" panose="020B0604020202020204" pitchFamily="34" charset="0"/>
              </a:rPr>
              <a:t>as consistency is crucially needed </a:t>
            </a:r>
            <a:endParaRPr lang="en-CH" sz="2133" b="1" dirty="0">
              <a:latin typeface="Arial" panose="020B0604020202020204" pitchFamily="34" charset="0"/>
              <a:cs typeface="Arial" panose="020B0604020202020204" pitchFamily="34" charset="0"/>
            </a:endParaRPr>
          </a:p>
          <a:p>
            <a:pPr marL="558811" lvl="1" indent="-342900">
              <a:lnSpc>
                <a:spcPts val="2303"/>
              </a:lnSpc>
              <a:buFont typeface="Wingdings" panose="05000000000000000000" pitchFamily="2" charset="2"/>
              <a:buChar char="§"/>
            </a:pPr>
            <a:endParaRPr lang="en-CH" sz="2133" dirty="0">
              <a:latin typeface="Arial" panose="020B0604020202020204" pitchFamily="34" charset="0"/>
              <a:cs typeface="Arial" panose="020B0604020202020204" pitchFamily="34" charset="0"/>
            </a:endParaRPr>
          </a:p>
          <a:p>
            <a:pPr marL="558811" lvl="1" indent="-342900">
              <a:lnSpc>
                <a:spcPts val="2303"/>
              </a:lnSpc>
              <a:buFont typeface="Wingdings" panose="05000000000000000000" pitchFamily="2" charset="2"/>
              <a:buChar char="§"/>
            </a:pPr>
            <a:r>
              <a:rPr lang="en-US" sz="2133" dirty="0">
                <a:latin typeface="Arial" panose="020B0604020202020204" pitchFamily="34" charset="0"/>
                <a:cs typeface="Arial" panose="020B0604020202020204" pitchFamily="34" charset="0"/>
              </a:rPr>
              <a:t>Consolidation of the 18 month and 5-year work plan for 30 countries</a:t>
            </a:r>
          </a:p>
          <a:p>
            <a:pPr marL="558811" lvl="1" indent="-342900">
              <a:lnSpc>
                <a:spcPts val="2303"/>
              </a:lnSpc>
              <a:buFont typeface="Wingdings" panose="05000000000000000000" pitchFamily="2" charset="2"/>
              <a:buChar char="§"/>
            </a:pPr>
            <a:endParaRPr lang="en-US" sz="2133" dirty="0">
              <a:latin typeface="Arial" panose="020B0604020202020204" pitchFamily="34" charset="0"/>
              <a:cs typeface="Arial" panose="020B0604020202020204" pitchFamily="34" charset="0"/>
            </a:endParaRPr>
          </a:p>
          <a:p>
            <a:pPr marL="558811" lvl="1" indent="-342900">
              <a:lnSpc>
                <a:spcPts val="2303"/>
              </a:lnSpc>
              <a:buFont typeface="Wingdings" panose="05000000000000000000" pitchFamily="2" charset="2"/>
              <a:buChar char="§"/>
            </a:pPr>
            <a:r>
              <a:rPr lang="en-US" sz="2133" dirty="0">
                <a:latin typeface="Arial" panose="020B0604020202020204" pitchFamily="34" charset="0"/>
                <a:cs typeface="Arial" panose="020B0604020202020204" pitchFamily="34" charset="0"/>
              </a:rPr>
              <a:t>Roll out phase with 30 countries will require our time shortly after Congress </a:t>
            </a:r>
          </a:p>
          <a:p>
            <a:pPr marL="558811" lvl="1" indent="-342900">
              <a:lnSpc>
                <a:spcPts val="2303"/>
              </a:lnSpc>
              <a:buFont typeface="Wingdings" panose="05000000000000000000" pitchFamily="2" charset="2"/>
              <a:buChar char="§"/>
            </a:pPr>
            <a:endParaRPr lang="en-US" sz="2133" dirty="0">
              <a:latin typeface="Arial" panose="020B0604020202020204" pitchFamily="34" charset="0"/>
              <a:cs typeface="Arial" panose="020B0604020202020204" pitchFamily="34" charset="0"/>
            </a:endParaRPr>
          </a:p>
          <a:p>
            <a:pPr marL="558811" lvl="1" indent="-342900">
              <a:lnSpc>
                <a:spcPts val="2303"/>
              </a:lnSpc>
              <a:buFont typeface="Wingdings" panose="05000000000000000000" pitchFamily="2" charset="2"/>
              <a:buChar char="§"/>
            </a:pPr>
            <a:endParaRPr lang="en-US" sz="2133"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323BB3C-2FB4-8AAD-76E8-B6BC7A115F29}"/>
              </a:ext>
            </a:extLst>
          </p:cNvPr>
          <p:cNvPicPr>
            <a:picLocks noChangeAspect="1"/>
          </p:cNvPicPr>
          <p:nvPr/>
        </p:nvPicPr>
        <p:blipFill>
          <a:blip r:embed="rId2"/>
          <a:stretch>
            <a:fillRect/>
          </a:stretch>
        </p:blipFill>
        <p:spPr>
          <a:xfrm>
            <a:off x="273972" y="1463419"/>
            <a:ext cx="4320911" cy="2876107"/>
          </a:xfrm>
          <a:prstGeom prst="rect">
            <a:avLst/>
          </a:prstGeom>
          <a:noFill/>
          <a:ln w="12700">
            <a:miter lim="400000"/>
          </a:ln>
        </p:spPr>
      </p:pic>
      <p:pic>
        <p:nvPicPr>
          <p:cNvPr id="4" name="Picture 3" descr="Graphical user interface, application&#10;&#10;Description automatically generated">
            <a:extLst>
              <a:ext uri="{FF2B5EF4-FFF2-40B4-BE49-F238E27FC236}">
                <a16:creationId xmlns:a16="http://schemas.microsoft.com/office/drawing/2014/main" id="{E130F2FD-67D0-A2FF-D256-AF44BF7E05CF}"/>
              </a:ext>
            </a:extLst>
          </p:cNvPr>
          <p:cNvPicPr/>
          <p:nvPr/>
        </p:nvPicPr>
        <p:blipFill>
          <a:blip r:embed="rId3"/>
          <a:stretch>
            <a:fillRect/>
          </a:stretch>
        </p:blipFill>
        <p:spPr>
          <a:xfrm>
            <a:off x="-103120" y="4874900"/>
            <a:ext cx="3153923" cy="2083350"/>
          </a:xfrm>
          <a:prstGeom prst="rect">
            <a:avLst/>
          </a:prstGeom>
        </p:spPr>
      </p:pic>
      <p:sp>
        <p:nvSpPr>
          <p:cNvPr id="3" name="Title 3">
            <a:extLst>
              <a:ext uri="{FF2B5EF4-FFF2-40B4-BE49-F238E27FC236}">
                <a16:creationId xmlns:a16="http://schemas.microsoft.com/office/drawing/2014/main" id="{ED7D23F5-DFDB-9EFB-A8CB-B84239F9C672}"/>
              </a:ext>
            </a:extLst>
          </p:cNvPr>
          <p:cNvSpPr txBox="1">
            <a:spLocks/>
          </p:cNvSpPr>
          <p:nvPr/>
        </p:nvSpPr>
        <p:spPr>
          <a:xfrm>
            <a:off x="450985" y="506701"/>
            <a:ext cx="10972076" cy="55304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accent1"/>
                </a:solidFill>
                <a:latin typeface="Roboto Black"/>
                <a:ea typeface="Roboto Black"/>
                <a:cs typeface="Roboto Black"/>
              </a:rPr>
              <a:t>Global Challenges</a:t>
            </a:r>
            <a:endParaRPr lang="en-US" dirty="0">
              <a:solidFill>
                <a:schemeClr val="accent1"/>
              </a:solidFill>
              <a:latin typeface="Roboto Black"/>
              <a:ea typeface="Roboto Black"/>
              <a:cs typeface="Roboto Black"/>
            </a:endParaRPr>
          </a:p>
        </p:txBody>
      </p:sp>
    </p:spTree>
    <p:extLst>
      <p:ext uri="{BB962C8B-B14F-4D97-AF65-F5344CB8AC3E}">
        <p14:creationId xmlns:p14="http://schemas.microsoft.com/office/powerpoint/2010/main" val="3747761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66A20E-F2A9-3042-A65E-193C29691DFC}"/>
              </a:ext>
            </a:extLst>
          </p:cNvPr>
          <p:cNvSpPr txBox="1"/>
          <p:nvPr/>
        </p:nvSpPr>
        <p:spPr>
          <a:xfrm>
            <a:off x="1144438" y="1212992"/>
            <a:ext cx="10437600" cy="5001240"/>
          </a:xfrm>
          <a:prstGeom prst="rect">
            <a:avLst/>
          </a:prstGeom>
          <a:solidFill>
            <a:schemeClr val="bg1"/>
          </a:solidFill>
        </p:spPr>
        <p:txBody>
          <a:bodyPr wrap="square" lIns="82931" tIns="41465" rIns="82931" bIns="41465" rtlCol="0" anchor="t">
            <a:spAutoFit/>
          </a:bodyPr>
          <a:lstStyle/>
          <a:p>
            <a:pPr marL="381019" indent="-381019">
              <a:lnSpc>
                <a:spcPct val="150000"/>
              </a:lnSpc>
              <a:buFont typeface="Wingdings" panose="05000000000000000000" pitchFamily="2"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Sustainability of meteorological infrastructure </a:t>
            </a:r>
          </a:p>
          <a:p>
            <a:pPr marL="381019" indent="-381019">
              <a:lnSpc>
                <a:spcPct val="150000"/>
              </a:lnSpc>
              <a:buFont typeface="Wingdings" panose="05000000000000000000" pitchFamily="2"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Access to new technologies</a:t>
            </a:r>
            <a:endParaRPr lang="en-US" sz="2400" dirty="0">
              <a:latin typeface="Arial" panose="020B0604020202020204" pitchFamily="34" charset="0"/>
              <a:ea typeface="Calibri" panose="020F0502020204030204" pitchFamily="34" charset="0"/>
              <a:cs typeface="Arial" panose="020B0604020202020204" pitchFamily="34" charset="0"/>
            </a:endParaRPr>
          </a:p>
          <a:p>
            <a:pPr marL="381019" indent="-381019">
              <a:lnSpc>
                <a:spcPct val="150000"/>
              </a:lnSpc>
              <a:buFont typeface="Wingdings" panose="05000000000000000000" pitchFamily="2"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Capacity development (Forecasters in IBF </a:t>
            </a:r>
            <a:r>
              <a:rPr lang="en-US" sz="2400" dirty="0" err="1">
                <a:latin typeface="Arial" panose="020B0604020202020204" pitchFamily="34" charset="0"/>
                <a:ea typeface="Times New Roman" panose="02020603050405020304" pitchFamily="18" charset="0"/>
                <a:cs typeface="Arial" panose="020B0604020202020204" pitchFamily="34" charset="0"/>
              </a:rPr>
              <a:t>etc</a:t>
            </a:r>
            <a:r>
              <a:rPr lang="en-US"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marL="381019" indent="-381019">
              <a:lnSpc>
                <a:spcPct val="150000"/>
              </a:lnSpc>
              <a:buFont typeface="Wingdings" panose="05000000000000000000" pitchFamily="2"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Partnerships</a:t>
            </a:r>
            <a:endParaRPr lang="en-US" sz="2400" dirty="0">
              <a:latin typeface="Arial" panose="020B0604020202020204" pitchFamily="34" charset="0"/>
              <a:ea typeface="Calibri" panose="020F0502020204030204" pitchFamily="34" charset="0"/>
              <a:cs typeface="Arial" panose="020B0604020202020204" pitchFamily="34" charset="0"/>
            </a:endParaRPr>
          </a:p>
          <a:p>
            <a:pPr marL="381019" indent="-381019">
              <a:lnSpc>
                <a:spcPct val="150000"/>
              </a:lnSpc>
              <a:buFont typeface="Wingdings" panose="05000000000000000000" pitchFamily="2"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New products</a:t>
            </a:r>
          </a:p>
          <a:p>
            <a:pPr marL="381019" indent="-381019">
              <a:lnSpc>
                <a:spcPct val="150000"/>
              </a:lnSpc>
              <a:buFont typeface="Wingdings" panose="05000000000000000000" pitchFamily="2"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Provision of forecasts, early warnings</a:t>
            </a:r>
          </a:p>
          <a:p>
            <a:pPr marL="381019" indent="-381019">
              <a:lnSpc>
                <a:spcPct val="150000"/>
              </a:lnSpc>
              <a:buFont typeface="Wingdings" panose="05000000000000000000" pitchFamily="2"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Resource mobilization</a:t>
            </a:r>
          </a:p>
          <a:p>
            <a:pPr marL="381019" indent="-381019">
              <a:lnSpc>
                <a:spcPct val="150000"/>
              </a:lnSpc>
              <a:buFont typeface="Wingdings" panose="05000000000000000000" pitchFamily="2" charset="2"/>
              <a:buChar char="§"/>
            </a:pPr>
            <a:r>
              <a:rPr lang="en-US" sz="2400" dirty="0">
                <a:latin typeface="Arial" panose="020B0604020202020204" pitchFamily="34" charset="0"/>
                <a:ea typeface="Yu Mincho" panose="02020400000000000000" pitchFamily="18" charset="-128"/>
                <a:cs typeface="Arial" panose="020B0604020202020204" pitchFamily="34" charset="0"/>
              </a:rPr>
              <a:t>Public communication</a:t>
            </a:r>
          </a:p>
          <a:p>
            <a:pPr marL="381019" indent="-381019">
              <a:lnSpc>
                <a:spcPct val="150000"/>
              </a:lnSpc>
              <a:buFont typeface="Wingdings" panose="05000000000000000000" pitchFamily="2" charset="2"/>
              <a:buChar char="§"/>
            </a:pPr>
            <a:r>
              <a:rPr lang="en-US" sz="2400" dirty="0">
                <a:latin typeface="Arial" panose="020B0604020202020204" pitchFamily="34" charset="0"/>
                <a:ea typeface="Yu Mincho" panose="02020400000000000000" pitchFamily="18" charset="-128"/>
                <a:cs typeface="Arial" panose="020B0604020202020204" pitchFamily="34" charset="0"/>
              </a:rPr>
              <a:t>Legislation and collaboration</a:t>
            </a:r>
            <a:endParaRPr lang="en-GB" sz="2400" dirty="0">
              <a:latin typeface="Arial" panose="020B0604020202020204" pitchFamily="34" charset="0"/>
              <a:ea typeface="Yu Mincho" panose="02020400000000000000" pitchFamily="18" charset="-128"/>
              <a:cs typeface="Arial" panose="020B0604020202020204" pitchFamily="34" charset="0"/>
            </a:endParaRPr>
          </a:p>
        </p:txBody>
      </p:sp>
      <p:sp>
        <p:nvSpPr>
          <p:cNvPr id="10" name="Title 3">
            <a:extLst>
              <a:ext uri="{FF2B5EF4-FFF2-40B4-BE49-F238E27FC236}">
                <a16:creationId xmlns:a16="http://schemas.microsoft.com/office/drawing/2014/main" id="{1BA515A6-71FF-4140-A5F8-031ABE5B2E73}"/>
              </a:ext>
            </a:extLst>
          </p:cNvPr>
          <p:cNvSpPr>
            <a:spLocks noGrp="1"/>
          </p:cNvSpPr>
          <p:nvPr>
            <p:ph type="title" idx="4294967295"/>
          </p:nvPr>
        </p:nvSpPr>
        <p:spPr>
          <a:xfrm>
            <a:off x="876838" y="421848"/>
            <a:ext cx="10972800" cy="443839"/>
          </a:xfrm>
        </p:spPr>
        <p:txBody>
          <a:bodyPr vert="horz" lIns="91440" tIns="45720" rIns="91440" bIns="45720" rtlCol="0" anchor="ctr">
            <a:normAutofit fontScale="90000"/>
          </a:bodyPr>
          <a:lstStyle/>
          <a:p>
            <a:pPr algn="ctr"/>
            <a:r>
              <a:rPr lang="en-US" sz="3600" dirty="0">
                <a:solidFill>
                  <a:schemeClr val="accent1"/>
                </a:solidFill>
                <a:latin typeface="Roboto Black"/>
                <a:ea typeface="Roboto Black"/>
                <a:cs typeface="Roboto Black"/>
              </a:rPr>
              <a:t>Challenges Identified by Members </a:t>
            </a:r>
          </a:p>
        </p:txBody>
      </p:sp>
      <p:pic>
        <p:nvPicPr>
          <p:cNvPr id="3" name="Picture 2" descr="Graphical user interface, application&#10;&#10;Description automatically generated">
            <a:extLst>
              <a:ext uri="{FF2B5EF4-FFF2-40B4-BE49-F238E27FC236}">
                <a16:creationId xmlns:a16="http://schemas.microsoft.com/office/drawing/2014/main" id="{E867D99F-8638-CAF0-489A-83CF6A801905}"/>
              </a:ext>
            </a:extLst>
          </p:cNvPr>
          <p:cNvPicPr/>
          <p:nvPr/>
        </p:nvPicPr>
        <p:blipFill>
          <a:blip r:embed="rId3"/>
          <a:stretch>
            <a:fillRect/>
          </a:stretch>
        </p:blipFill>
        <p:spPr>
          <a:xfrm>
            <a:off x="-103120" y="4874900"/>
            <a:ext cx="3153923" cy="2083350"/>
          </a:xfrm>
          <a:prstGeom prst="rect">
            <a:avLst/>
          </a:prstGeom>
        </p:spPr>
      </p:pic>
    </p:spTree>
    <p:extLst>
      <p:ext uri="{BB962C8B-B14F-4D97-AF65-F5344CB8AC3E}">
        <p14:creationId xmlns:p14="http://schemas.microsoft.com/office/powerpoint/2010/main" val="3992017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F5F8-8E42-A18D-54D5-4FC8A7013141}"/>
              </a:ext>
            </a:extLst>
          </p:cNvPr>
          <p:cNvSpPr>
            <a:spLocks noGrp="1"/>
          </p:cNvSpPr>
          <p:nvPr>
            <p:ph type="ctrTitle"/>
          </p:nvPr>
        </p:nvSpPr>
        <p:spPr>
          <a:xfrm>
            <a:off x="977461" y="609600"/>
            <a:ext cx="10426261" cy="2617076"/>
          </a:xfrm>
        </p:spPr>
        <p:txBody>
          <a:bodyPr wrap="square" anchor="b">
            <a:normAutofit/>
          </a:bodyPr>
          <a:lstStyle/>
          <a:p>
            <a:r>
              <a:rPr lang="en-US" b="1" dirty="0">
                <a:solidFill>
                  <a:schemeClr val="accent1"/>
                </a:solidFill>
                <a:latin typeface="+mn-lt"/>
              </a:rPr>
              <a:t>Way Forward of the EW4All Initiative</a:t>
            </a:r>
            <a:endParaRPr lang="fr-CH" b="1" dirty="0">
              <a:solidFill>
                <a:schemeClr val="accent1"/>
              </a:solidFill>
              <a:latin typeface="+mn-lt"/>
            </a:endParaRPr>
          </a:p>
        </p:txBody>
      </p:sp>
      <p:pic>
        <p:nvPicPr>
          <p:cNvPr id="3" name="Picture 2" descr="Graphical user interface, application&#10;&#10;Description automatically generated">
            <a:extLst>
              <a:ext uri="{FF2B5EF4-FFF2-40B4-BE49-F238E27FC236}">
                <a16:creationId xmlns:a16="http://schemas.microsoft.com/office/drawing/2014/main" id="{78B1C1BF-E89A-6566-374B-B1687BFCE171}"/>
              </a:ext>
            </a:extLst>
          </p:cNvPr>
          <p:cNvPicPr/>
          <p:nvPr/>
        </p:nvPicPr>
        <p:blipFill>
          <a:blip r:embed="rId2"/>
          <a:stretch>
            <a:fillRect/>
          </a:stretch>
        </p:blipFill>
        <p:spPr>
          <a:xfrm>
            <a:off x="-79022" y="4849787"/>
            <a:ext cx="3153923" cy="2083350"/>
          </a:xfrm>
          <a:prstGeom prst="rect">
            <a:avLst/>
          </a:prstGeom>
        </p:spPr>
      </p:pic>
    </p:spTree>
    <p:extLst>
      <p:ext uri="{BB962C8B-B14F-4D97-AF65-F5344CB8AC3E}">
        <p14:creationId xmlns:p14="http://schemas.microsoft.com/office/powerpoint/2010/main" val="2906298257"/>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412851" y="408696"/>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1- Technical Implementation</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sp>
        <p:nvSpPr>
          <p:cNvPr id="6" name="TextBox 5">
            <a:extLst>
              <a:ext uri="{FF2B5EF4-FFF2-40B4-BE49-F238E27FC236}">
                <a16:creationId xmlns:a16="http://schemas.microsoft.com/office/drawing/2014/main" id="{677ADA05-ABE0-24DB-9D2C-EE1E81F16896}"/>
              </a:ext>
            </a:extLst>
          </p:cNvPr>
          <p:cNvSpPr txBox="1"/>
          <p:nvPr/>
        </p:nvSpPr>
        <p:spPr>
          <a:xfrm>
            <a:off x="1346348" y="917912"/>
            <a:ext cx="12106762" cy="707886"/>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endParaRPr lang="en-GB" sz="2000" dirty="0"/>
          </a:p>
        </p:txBody>
      </p:sp>
      <p:sp>
        <p:nvSpPr>
          <p:cNvPr id="2" name="TextBox 1">
            <a:extLst>
              <a:ext uri="{FF2B5EF4-FFF2-40B4-BE49-F238E27FC236}">
                <a16:creationId xmlns:a16="http://schemas.microsoft.com/office/drawing/2014/main" id="{242C1F36-3E49-A88D-B14C-2FA91E364600}"/>
              </a:ext>
            </a:extLst>
          </p:cNvPr>
          <p:cNvSpPr txBox="1"/>
          <p:nvPr/>
        </p:nvSpPr>
        <p:spPr>
          <a:xfrm>
            <a:off x="807073" y="1395028"/>
            <a:ext cx="10577854" cy="3508653"/>
          </a:xfrm>
          <a:prstGeom prst="rect">
            <a:avLst/>
          </a:prstGeom>
          <a:noFill/>
        </p:spPr>
        <p:txBody>
          <a:bodyPr wrap="square" rtlCol="0">
            <a:spAutoFit/>
          </a:bodyPr>
          <a:lstStyle/>
          <a:p>
            <a:pPr marL="342900" indent="-342900" defTabSz="945886" fontAlgn="base">
              <a:spcBef>
                <a:spcPct val="0"/>
              </a:spcBef>
              <a:spcAft>
                <a:spcPct val="0"/>
              </a:spcAft>
              <a:buFont typeface="Arial" panose="020B0604020202020204" pitchFamily="34" charset="0"/>
              <a:buChar char="•"/>
            </a:pPr>
            <a:r>
              <a:rPr lang="en-US" sz="2200" b="1" dirty="0">
                <a:solidFill>
                  <a:srgbClr val="294A64"/>
                </a:solidFill>
                <a:ea typeface="ＭＳ Ｐゴシック" charset="0"/>
              </a:rPr>
              <a:t>Momentum on country implementation </a:t>
            </a:r>
            <a:r>
              <a:rPr lang="en-US" sz="2200" dirty="0">
                <a:solidFill>
                  <a:srgbClr val="294A64"/>
                </a:solidFill>
                <a:ea typeface="ＭＳ Ｐゴシック" charset="0"/>
              </a:rPr>
              <a:t>both at the pillar and interpillar level; providing </a:t>
            </a:r>
            <a:r>
              <a:rPr lang="en-US" sz="2200" b="1" dirty="0">
                <a:solidFill>
                  <a:srgbClr val="294A64"/>
                </a:solidFill>
                <a:ea typeface="ＭＳ Ｐゴシック" charset="0"/>
              </a:rPr>
              <a:t>tailored troubleshooting support to countries</a:t>
            </a:r>
          </a:p>
          <a:p>
            <a:pPr defTabSz="945886" fontAlgn="base">
              <a:spcBef>
                <a:spcPct val="0"/>
              </a:spcBef>
              <a:spcAft>
                <a:spcPct val="0"/>
              </a:spcAft>
            </a:pPr>
            <a:endParaRPr lang="en-US" sz="1400" b="1" dirty="0">
              <a:solidFill>
                <a:srgbClr val="294A64"/>
              </a:solidFill>
              <a:ea typeface="ＭＳ Ｐゴシック" charset="0"/>
            </a:endParaRPr>
          </a:p>
          <a:p>
            <a:pPr marL="342900" indent="-342900" defTabSz="945886" fontAlgn="base">
              <a:spcBef>
                <a:spcPct val="0"/>
              </a:spcBef>
              <a:spcAft>
                <a:spcPct val="0"/>
              </a:spcAft>
              <a:buFont typeface="Arial" panose="020B0604020202020204" pitchFamily="34" charset="0"/>
              <a:buChar char="•"/>
            </a:pPr>
            <a:r>
              <a:rPr lang="en-US" sz="2200" b="1" dirty="0">
                <a:solidFill>
                  <a:srgbClr val="294A64"/>
                </a:solidFill>
                <a:ea typeface="ＭＳ Ｐゴシック" charset="0"/>
              </a:rPr>
              <a:t>Focus on fragile context</a:t>
            </a:r>
            <a:r>
              <a:rPr lang="en-US" sz="2200" dirty="0">
                <a:solidFill>
                  <a:srgbClr val="294A64"/>
                </a:solidFill>
                <a:ea typeface="ＭＳ Ｐゴシック" charset="0"/>
              </a:rPr>
              <a:t>: Handbook on EWS in FCVs</a:t>
            </a:r>
            <a:endParaRPr lang="en-US" sz="2200" b="1" dirty="0">
              <a:solidFill>
                <a:srgbClr val="294A64"/>
              </a:solidFill>
              <a:ea typeface="ＭＳ Ｐゴシック" charset="0"/>
            </a:endParaRPr>
          </a:p>
          <a:p>
            <a:pPr marL="285709" indent="-285709" defTabSz="945886" fontAlgn="base">
              <a:spcBef>
                <a:spcPct val="0"/>
              </a:spcBef>
              <a:spcAft>
                <a:spcPct val="0"/>
              </a:spcAft>
              <a:buFont typeface="Arial" panose="020B0604020202020204" pitchFamily="34" charset="0"/>
              <a:buChar char="•"/>
            </a:pPr>
            <a:endParaRPr lang="en-US" sz="1400" b="1" dirty="0">
              <a:solidFill>
                <a:srgbClr val="294A64"/>
              </a:solidFill>
              <a:ea typeface="ＭＳ Ｐゴシック" charset="0"/>
            </a:endParaRPr>
          </a:p>
          <a:p>
            <a:pPr marL="285709" indent="-285709" defTabSz="945886" fontAlgn="base">
              <a:spcBef>
                <a:spcPct val="0"/>
              </a:spcBef>
              <a:spcAft>
                <a:spcPct val="0"/>
              </a:spcAft>
              <a:buFont typeface="Arial" panose="020B0604020202020204" pitchFamily="34" charset="0"/>
              <a:buChar char="•"/>
            </a:pPr>
            <a:r>
              <a:rPr lang="en-US" sz="2200" b="1" dirty="0">
                <a:solidFill>
                  <a:srgbClr val="294A64"/>
                </a:solidFill>
                <a:ea typeface="ＭＳ Ｐゴシック" charset="0"/>
              </a:rPr>
              <a:t>More systematic engagement with GCF &amp; IFIs</a:t>
            </a:r>
            <a:r>
              <a:rPr lang="en-US" sz="2200" dirty="0">
                <a:solidFill>
                  <a:srgbClr val="294A64"/>
                </a:solidFill>
                <a:ea typeface="ＭＳ Ｐゴシック" charset="0"/>
              </a:rPr>
              <a:t>: linking initial catalytic work of the pillars to longer terms financing options (e.g. GCF)</a:t>
            </a:r>
          </a:p>
          <a:p>
            <a:pPr marL="285709" indent="-285709" defTabSz="945886" fontAlgn="base">
              <a:spcBef>
                <a:spcPct val="0"/>
              </a:spcBef>
              <a:spcAft>
                <a:spcPct val="0"/>
              </a:spcAft>
              <a:buFont typeface="Arial" panose="020B0604020202020204" pitchFamily="34" charset="0"/>
              <a:buChar char="•"/>
            </a:pPr>
            <a:endParaRPr lang="en-US" sz="1400" dirty="0">
              <a:solidFill>
                <a:srgbClr val="294A64"/>
              </a:solidFill>
              <a:ea typeface="ＭＳ Ｐゴシック" charset="0"/>
            </a:endParaRPr>
          </a:p>
          <a:p>
            <a:pPr marL="285709" indent="-285709" defTabSz="945886" fontAlgn="base">
              <a:spcBef>
                <a:spcPct val="0"/>
              </a:spcBef>
              <a:spcAft>
                <a:spcPct val="0"/>
              </a:spcAft>
              <a:buFont typeface="Arial" panose="020B0604020202020204" pitchFamily="34" charset="0"/>
              <a:buChar char="•"/>
            </a:pPr>
            <a:r>
              <a:rPr lang="en-US" sz="2200" b="1" dirty="0">
                <a:solidFill>
                  <a:srgbClr val="294A64"/>
                </a:solidFill>
                <a:ea typeface="ＭＳ Ｐゴシック" charset="0"/>
              </a:rPr>
              <a:t>Building a knowledge base</a:t>
            </a:r>
            <a:r>
              <a:rPr lang="en-US" sz="2200" dirty="0">
                <a:solidFill>
                  <a:srgbClr val="294A64"/>
                </a:solidFill>
                <a:ea typeface="ＭＳ Ｐゴシック" charset="0"/>
              </a:rPr>
              <a:t>: Pillar 1 Handbook on Use or Risk Knowledge for EWS; paper on ‘</a:t>
            </a:r>
            <a:r>
              <a:rPr lang="en-US" sz="2200" b="1" dirty="0">
                <a:solidFill>
                  <a:srgbClr val="294A64"/>
                </a:solidFill>
                <a:ea typeface="ＭＳ Ｐゴシック" charset="0"/>
              </a:rPr>
              <a:t>Digital transformation &amp; early warning systems for saving lives</a:t>
            </a:r>
            <a:r>
              <a:rPr lang="en-US" sz="2200" dirty="0">
                <a:solidFill>
                  <a:srgbClr val="294A64"/>
                </a:solidFill>
                <a:ea typeface="ＭＳ Ｐゴシック" charset="0"/>
              </a:rPr>
              <a:t>’; AI for EWS sub-working group, sectoral guidance, etc.</a:t>
            </a:r>
          </a:p>
        </p:txBody>
      </p:sp>
    </p:spTree>
    <p:extLst>
      <p:ext uri="{BB962C8B-B14F-4D97-AF65-F5344CB8AC3E}">
        <p14:creationId xmlns:p14="http://schemas.microsoft.com/office/powerpoint/2010/main" val="2118093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902579E-BB72-9327-E221-D97D8425E0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53" r="37853" b="16880"/>
          <a:stretch/>
        </p:blipFill>
        <p:spPr bwMode="auto">
          <a:xfrm flipH="1">
            <a:off x="7489371" y="57709"/>
            <a:ext cx="4702626" cy="68002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702D7F-65FC-26FA-C6CC-5FCBA73D37E1}"/>
              </a:ext>
            </a:extLst>
          </p:cNvPr>
          <p:cNvSpPr>
            <a:spLocks noGrp="1"/>
          </p:cNvSpPr>
          <p:nvPr>
            <p:ph type="title"/>
          </p:nvPr>
        </p:nvSpPr>
        <p:spPr>
          <a:xfrm>
            <a:off x="-33496" y="272247"/>
            <a:ext cx="9163892" cy="802805"/>
          </a:xfrm>
        </p:spPr>
        <p:txBody>
          <a:bodyPr vert="horz" lIns="91440" tIns="45720" rIns="91440" bIns="45720" rtlCol="0" anchor="ctr">
            <a:normAutofit/>
          </a:bodyPr>
          <a:lstStyle/>
          <a:p>
            <a:r>
              <a:rPr lang="en-US" sz="3200" dirty="0">
                <a:solidFill>
                  <a:schemeClr val="accent1"/>
                </a:solidFill>
                <a:latin typeface="Roboto Black"/>
                <a:ea typeface="Roboto Black"/>
                <a:cs typeface="Roboto Black"/>
              </a:rPr>
              <a:t>2- Resource Mobilization and Alignment</a:t>
            </a:r>
          </a:p>
        </p:txBody>
      </p:sp>
      <p:grpSp>
        <p:nvGrpSpPr>
          <p:cNvPr id="5" name="Group 4">
            <a:extLst>
              <a:ext uri="{FF2B5EF4-FFF2-40B4-BE49-F238E27FC236}">
                <a16:creationId xmlns:a16="http://schemas.microsoft.com/office/drawing/2014/main" id="{6BB5B451-0237-7937-F301-B84B8A611647}"/>
              </a:ext>
            </a:extLst>
          </p:cNvPr>
          <p:cNvGrpSpPr/>
          <p:nvPr/>
        </p:nvGrpSpPr>
        <p:grpSpPr>
          <a:xfrm>
            <a:off x="1045962" y="4865147"/>
            <a:ext cx="6258351" cy="1608443"/>
            <a:chOff x="300536" y="4551648"/>
            <a:chExt cx="5171114" cy="1608443"/>
          </a:xfrm>
        </p:grpSpPr>
        <p:sp>
          <p:nvSpPr>
            <p:cNvPr id="7" name="TextBox 6">
              <a:extLst>
                <a:ext uri="{FF2B5EF4-FFF2-40B4-BE49-F238E27FC236}">
                  <a16:creationId xmlns:a16="http://schemas.microsoft.com/office/drawing/2014/main" id="{0A9BFA53-76C3-CC5E-678D-B20544CA9B6B}"/>
                </a:ext>
              </a:extLst>
            </p:cNvPr>
            <p:cNvSpPr txBox="1"/>
            <p:nvPr/>
          </p:nvSpPr>
          <p:spPr>
            <a:xfrm>
              <a:off x="300536" y="4590431"/>
              <a:ext cx="1167713" cy="1569660"/>
            </a:xfrm>
            <a:prstGeom prst="rect">
              <a:avLst/>
            </a:prstGeom>
            <a:noFill/>
          </p:spPr>
          <p:txBody>
            <a:bodyPr wrap="square" rtlCol="0">
              <a:spAutoFit/>
            </a:bodyPr>
            <a:lstStyle/>
            <a:p>
              <a:pPr algn="ctr"/>
              <a:r>
                <a:rPr lang="en-US" sz="2400">
                  <a:solidFill>
                    <a:srgbClr val="004084"/>
                  </a:solidFill>
                </a:rPr>
                <a:t>Bilateral Direct Support</a:t>
              </a:r>
            </a:p>
          </p:txBody>
        </p:sp>
        <p:sp>
          <p:nvSpPr>
            <p:cNvPr id="8" name="TextBox 7">
              <a:extLst>
                <a:ext uri="{FF2B5EF4-FFF2-40B4-BE49-F238E27FC236}">
                  <a16:creationId xmlns:a16="http://schemas.microsoft.com/office/drawing/2014/main" id="{892EE55C-4FB8-606D-252F-18BF5C1AFE87}"/>
                </a:ext>
              </a:extLst>
            </p:cNvPr>
            <p:cNvSpPr txBox="1"/>
            <p:nvPr/>
          </p:nvSpPr>
          <p:spPr>
            <a:xfrm>
              <a:off x="3919307" y="4619185"/>
              <a:ext cx="1552343" cy="1200329"/>
            </a:xfrm>
            <a:prstGeom prst="rect">
              <a:avLst/>
            </a:prstGeom>
            <a:noFill/>
          </p:spPr>
          <p:txBody>
            <a:bodyPr wrap="square" lIns="91440" tIns="45720" rIns="91440" bIns="45720" rtlCol="0" anchor="t">
              <a:spAutoFit/>
            </a:bodyPr>
            <a:lstStyle/>
            <a:p>
              <a:pPr algn="ctr"/>
              <a:r>
                <a:rPr lang="en-US" sz="2400">
                  <a:solidFill>
                    <a:srgbClr val="004084"/>
                  </a:solidFill>
                </a:rPr>
                <a:t>Funding</a:t>
              </a:r>
              <a:br>
                <a:rPr lang="en-US" sz="2400">
                  <a:solidFill>
                    <a:srgbClr val="004084"/>
                  </a:solidFill>
                </a:rPr>
              </a:br>
              <a:r>
                <a:rPr lang="en-US" sz="2400">
                  <a:solidFill>
                    <a:srgbClr val="004084"/>
                  </a:solidFill>
                </a:rPr>
                <a:t>Mechanisms</a:t>
              </a:r>
            </a:p>
          </p:txBody>
        </p:sp>
        <p:sp>
          <p:nvSpPr>
            <p:cNvPr id="9" name="TextBox 8">
              <a:extLst>
                <a:ext uri="{FF2B5EF4-FFF2-40B4-BE49-F238E27FC236}">
                  <a16:creationId xmlns:a16="http://schemas.microsoft.com/office/drawing/2014/main" id="{50B4C202-6DC3-7F89-C70D-D21195373C6B}"/>
                </a:ext>
              </a:extLst>
            </p:cNvPr>
            <p:cNvSpPr txBox="1"/>
            <p:nvPr/>
          </p:nvSpPr>
          <p:spPr>
            <a:xfrm>
              <a:off x="1883409" y="4590431"/>
              <a:ext cx="1620738" cy="1569660"/>
            </a:xfrm>
            <a:prstGeom prst="rect">
              <a:avLst/>
            </a:prstGeom>
            <a:noFill/>
          </p:spPr>
          <p:txBody>
            <a:bodyPr wrap="square" rtlCol="0">
              <a:spAutoFit/>
            </a:bodyPr>
            <a:lstStyle/>
            <a:p>
              <a:pPr algn="ctr"/>
              <a:r>
                <a:rPr lang="en-US" sz="2400">
                  <a:solidFill>
                    <a:srgbClr val="004084"/>
                  </a:solidFill>
                </a:rPr>
                <a:t>Multilateral Development Banks</a:t>
              </a:r>
            </a:p>
          </p:txBody>
        </p:sp>
        <p:cxnSp>
          <p:nvCxnSpPr>
            <p:cNvPr id="11" name="Straight Connector 10">
              <a:extLst>
                <a:ext uri="{FF2B5EF4-FFF2-40B4-BE49-F238E27FC236}">
                  <a16:creationId xmlns:a16="http://schemas.microsoft.com/office/drawing/2014/main" id="{2849FC59-2900-F107-312F-9D260FD8C483}"/>
                </a:ext>
              </a:extLst>
            </p:cNvPr>
            <p:cNvCxnSpPr>
              <a:cxnSpLocks/>
            </p:cNvCxnSpPr>
            <p:nvPr/>
          </p:nvCxnSpPr>
          <p:spPr>
            <a:xfrm>
              <a:off x="329291" y="4551648"/>
              <a:ext cx="4871775"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0414E84B-F1BA-BB15-2FA2-4684AF93AE8D}"/>
              </a:ext>
            </a:extLst>
          </p:cNvPr>
          <p:cNvGrpSpPr/>
          <p:nvPr/>
        </p:nvGrpSpPr>
        <p:grpSpPr>
          <a:xfrm>
            <a:off x="856933" y="1417523"/>
            <a:ext cx="5173362" cy="2895039"/>
            <a:chOff x="324023" y="1437504"/>
            <a:chExt cx="5173362" cy="2895039"/>
          </a:xfrm>
        </p:grpSpPr>
        <p:sp>
          <p:nvSpPr>
            <p:cNvPr id="4" name="TextBox 3">
              <a:extLst>
                <a:ext uri="{FF2B5EF4-FFF2-40B4-BE49-F238E27FC236}">
                  <a16:creationId xmlns:a16="http://schemas.microsoft.com/office/drawing/2014/main" id="{54597C81-3810-791F-C73D-CE4D211C1881}"/>
                </a:ext>
              </a:extLst>
            </p:cNvPr>
            <p:cNvSpPr txBox="1"/>
            <p:nvPr/>
          </p:nvSpPr>
          <p:spPr>
            <a:xfrm>
              <a:off x="326818" y="1437504"/>
              <a:ext cx="5073582" cy="954107"/>
            </a:xfrm>
            <a:prstGeom prst="rect">
              <a:avLst/>
            </a:prstGeom>
            <a:noFill/>
          </p:spPr>
          <p:txBody>
            <a:bodyPr wrap="square" lIns="91440" tIns="45720" rIns="91440" bIns="45720" rtlCol="0" anchor="t">
              <a:spAutoFit/>
            </a:bodyPr>
            <a:lstStyle/>
            <a:p>
              <a:r>
                <a:rPr lang="en-US" sz="2400" dirty="0">
                  <a:solidFill>
                    <a:srgbClr val="004084"/>
                  </a:solidFill>
                </a:rPr>
                <a:t>- </a:t>
              </a:r>
              <a:r>
                <a:rPr lang="en-US" sz="2800" dirty="0">
                  <a:solidFill>
                    <a:srgbClr val="004084"/>
                  </a:solidFill>
                </a:rPr>
                <a:t>Call for </a:t>
              </a:r>
              <a:r>
                <a:rPr lang="en-US" sz="2800" b="1" dirty="0">
                  <a:solidFill>
                    <a:srgbClr val="004084"/>
                  </a:solidFill>
                </a:rPr>
                <a:t>critical new investments</a:t>
              </a:r>
              <a:r>
                <a:rPr lang="en-US" sz="2800" dirty="0">
                  <a:solidFill>
                    <a:srgbClr val="004084"/>
                  </a:solidFill>
                </a:rPr>
                <a:t> in the early warning value cycle</a:t>
              </a:r>
            </a:p>
          </p:txBody>
        </p:sp>
        <p:sp>
          <p:nvSpPr>
            <p:cNvPr id="10" name="TextBox 9">
              <a:extLst>
                <a:ext uri="{FF2B5EF4-FFF2-40B4-BE49-F238E27FC236}">
                  <a16:creationId xmlns:a16="http://schemas.microsoft.com/office/drawing/2014/main" id="{99259850-80DA-BBCB-EFB8-42D0051202EB}"/>
                </a:ext>
              </a:extLst>
            </p:cNvPr>
            <p:cNvSpPr txBox="1"/>
            <p:nvPr/>
          </p:nvSpPr>
          <p:spPr>
            <a:xfrm>
              <a:off x="324023" y="2396272"/>
              <a:ext cx="48682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4084"/>
                  </a:solidFill>
                </a:rPr>
                <a:t>- Mobilize the </a:t>
              </a:r>
              <a:r>
                <a:rPr lang="en-US" sz="2800" b="1" dirty="0">
                  <a:solidFill>
                    <a:srgbClr val="004084"/>
                  </a:solidFill>
                </a:rPr>
                <a:t>public </a:t>
              </a:r>
              <a:r>
                <a:rPr lang="en-US" sz="2800" dirty="0">
                  <a:solidFill>
                    <a:srgbClr val="004084"/>
                  </a:solidFill>
                </a:rPr>
                <a:t>and </a:t>
              </a:r>
              <a:r>
                <a:rPr lang="en-US" sz="2800" b="1" dirty="0">
                  <a:solidFill>
                    <a:srgbClr val="004084"/>
                  </a:solidFill>
                </a:rPr>
                <a:t>private </a:t>
              </a:r>
              <a:r>
                <a:rPr lang="en-US" sz="2800" dirty="0">
                  <a:solidFill>
                    <a:srgbClr val="004084"/>
                  </a:solidFill>
                </a:rPr>
                <a:t>sectors</a:t>
              </a:r>
            </a:p>
          </p:txBody>
        </p:sp>
        <p:sp>
          <p:nvSpPr>
            <p:cNvPr id="14" name="TextBox 13">
              <a:extLst>
                <a:ext uri="{FF2B5EF4-FFF2-40B4-BE49-F238E27FC236}">
                  <a16:creationId xmlns:a16="http://schemas.microsoft.com/office/drawing/2014/main" id="{F336C1F1-B467-B0C0-9513-5C109EAE86F1}"/>
                </a:ext>
              </a:extLst>
            </p:cNvPr>
            <p:cNvSpPr txBox="1"/>
            <p:nvPr/>
          </p:nvSpPr>
          <p:spPr>
            <a:xfrm>
              <a:off x="324023" y="3378436"/>
              <a:ext cx="517336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4084"/>
                  </a:solidFill>
                </a:rPr>
                <a:t>- </a:t>
              </a:r>
              <a:r>
                <a:rPr lang="en-US" sz="2800" dirty="0">
                  <a:solidFill>
                    <a:srgbClr val="004084"/>
                  </a:solidFill>
                </a:rPr>
                <a:t>Align </a:t>
              </a:r>
              <a:r>
                <a:rPr lang="en-US" sz="2800" b="1" dirty="0">
                  <a:solidFill>
                    <a:srgbClr val="004084"/>
                  </a:solidFill>
                </a:rPr>
                <a:t>existing </a:t>
              </a:r>
              <a:r>
                <a:rPr lang="en-US" sz="2800" dirty="0">
                  <a:solidFill>
                    <a:srgbClr val="004084"/>
                  </a:solidFill>
                </a:rPr>
                <a:t>resources &amp; activities</a:t>
              </a:r>
              <a:r>
                <a:rPr lang="en-US" sz="2800" dirty="0">
                  <a:solidFill>
                    <a:srgbClr val="004084"/>
                  </a:solidFill>
                  <a:ea typeface="Roboto"/>
                  <a:cs typeface="Roboto"/>
                </a:rPr>
                <a:t>​</a:t>
              </a:r>
              <a:endParaRPr lang="en-US" sz="2800" dirty="0"/>
            </a:p>
          </p:txBody>
        </p:sp>
      </p:grpSp>
      <p:pic>
        <p:nvPicPr>
          <p:cNvPr id="3" name="Picture 2" descr="Graphical user interface, application&#10;&#10;Description automatically generated">
            <a:extLst>
              <a:ext uri="{FF2B5EF4-FFF2-40B4-BE49-F238E27FC236}">
                <a16:creationId xmlns:a16="http://schemas.microsoft.com/office/drawing/2014/main" id="{DD847FE7-A02D-586C-EE1E-AA8A5997E5ED}"/>
              </a:ext>
            </a:extLst>
          </p:cNvPr>
          <p:cNvPicPr/>
          <p:nvPr/>
        </p:nvPicPr>
        <p:blipFill>
          <a:blip r:embed="rId4"/>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2308722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FA443C-B564-4C27-B834-32E9E9E3C4EE}"/>
              </a:ext>
            </a:extLst>
          </p:cNvPr>
          <p:cNvSpPr>
            <a:spLocks noGrp="1"/>
          </p:cNvSpPr>
          <p:nvPr>
            <p:ph type="title"/>
          </p:nvPr>
        </p:nvSpPr>
        <p:spPr>
          <a:xfrm>
            <a:off x="241318" y="220321"/>
            <a:ext cx="10972076" cy="802805"/>
          </a:xfrm>
        </p:spPr>
        <p:txBody>
          <a:bodyPr vert="horz" lIns="91440" tIns="45720" rIns="91440" bIns="45720" rtlCol="0" anchor="ctr">
            <a:normAutofit/>
          </a:bodyPr>
          <a:lstStyle/>
          <a:p>
            <a:r>
              <a:rPr lang="en-US" sz="4000" dirty="0">
                <a:solidFill>
                  <a:schemeClr val="accent1"/>
                </a:solidFill>
                <a:latin typeface="Roboto Black"/>
                <a:ea typeface="Roboto Black"/>
                <a:cs typeface="Roboto Black"/>
              </a:rPr>
              <a:t>3- Outreach</a:t>
            </a:r>
          </a:p>
        </p:txBody>
      </p:sp>
      <p:sp>
        <p:nvSpPr>
          <p:cNvPr id="14" name="TextBox 13">
            <a:extLst>
              <a:ext uri="{FF2B5EF4-FFF2-40B4-BE49-F238E27FC236}">
                <a16:creationId xmlns:a16="http://schemas.microsoft.com/office/drawing/2014/main" id="{1E39B610-6A2F-962C-CE9B-3730C7C961DF}"/>
              </a:ext>
            </a:extLst>
          </p:cNvPr>
          <p:cNvSpPr txBox="1"/>
          <p:nvPr/>
        </p:nvSpPr>
        <p:spPr>
          <a:xfrm>
            <a:off x="422926" y="1519882"/>
            <a:ext cx="5004934" cy="954107"/>
          </a:xfrm>
          <a:prstGeom prst="rect">
            <a:avLst/>
          </a:prstGeom>
          <a:noFill/>
        </p:spPr>
        <p:txBody>
          <a:bodyPr wrap="square" lIns="91440" tIns="45720" rIns="91440" bIns="45720" rtlCol="0" anchor="t">
            <a:spAutoFit/>
          </a:bodyPr>
          <a:lstStyle/>
          <a:p>
            <a:r>
              <a:rPr lang="en-US" sz="2800" dirty="0">
                <a:solidFill>
                  <a:srgbClr val="004084"/>
                </a:solidFill>
              </a:rPr>
              <a:t>Work with partners to </a:t>
            </a:r>
            <a:r>
              <a:rPr lang="en-GB" sz="2800" dirty="0">
                <a:solidFill>
                  <a:srgbClr val="004084"/>
                </a:solidFill>
              </a:rPr>
              <a:t>maximise</a:t>
            </a:r>
            <a:r>
              <a:rPr lang="en-US" sz="2800" dirty="0">
                <a:solidFill>
                  <a:srgbClr val="004084"/>
                </a:solidFill>
              </a:rPr>
              <a:t> strengths and </a:t>
            </a:r>
            <a:r>
              <a:rPr lang="en-US" sz="2800" b="1" dirty="0">
                <a:solidFill>
                  <a:srgbClr val="004084"/>
                </a:solidFill>
              </a:rPr>
              <a:t>avoid duplication</a:t>
            </a:r>
            <a:endParaRPr lang="en-US" sz="2800" dirty="0">
              <a:solidFill>
                <a:srgbClr val="004084"/>
              </a:solidFill>
            </a:endParaRPr>
          </a:p>
        </p:txBody>
      </p:sp>
      <p:pic>
        <p:nvPicPr>
          <p:cNvPr id="16" name="Picture 15" descr="A person holding an axe on his shoulder&#10;&#10;Description automatically generated">
            <a:extLst>
              <a:ext uri="{FF2B5EF4-FFF2-40B4-BE49-F238E27FC236}">
                <a16:creationId xmlns:a16="http://schemas.microsoft.com/office/drawing/2014/main" id="{42DB554F-CBE8-6FFB-8AAD-3B92E837D59D}"/>
              </a:ext>
            </a:extLst>
          </p:cNvPr>
          <p:cNvPicPr>
            <a:picLocks noChangeAspect="1"/>
          </p:cNvPicPr>
          <p:nvPr/>
        </p:nvPicPr>
        <p:blipFill>
          <a:blip r:embed="rId2"/>
          <a:stretch>
            <a:fillRect/>
          </a:stretch>
        </p:blipFill>
        <p:spPr>
          <a:xfrm>
            <a:off x="5727356" y="55606"/>
            <a:ext cx="6464643" cy="6802394"/>
          </a:xfrm>
          <a:prstGeom prst="rect">
            <a:avLst/>
          </a:prstGeom>
        </p:spPr>
      </p:pic>
      <p:sp>
        <p:nvSpPr>
          <p:cNvPr id="18" name="TextBox 17">
            <a:extLst>
              <a:ext uri="{FF2B5EF4-FFF2-40B4-BE49-F238E27FC236}">
                <a16:creationId xmlns:a16="http://schemas.microsoft.com/office/drawing/2014/main" id="{59EBB07B-EB31-8F82-4169-63DA58F0CC41}"/>
              </a:ext>
            </a:extLst>
          </p:cNvPr>
          <p:cNvSpPr txBox="1"/>
          <p:nvPr/>
        </p:nvSpPr>
        <p:spPr>
          <a:xfrm>
            <a:off x="539873" y="5138828"/>
            <a:ext cx="452806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4084"/>
                </a:solidFill>
              </a:rPr>
              <a:t>Leverage innovations and new technologies such as </a:t>
            </a:r>
            <a:r>
              <a:rPr lang="en-US" sz="2800" b="1" dirty="0">
                <a:solidFill>
                  <a:srgbClr val="004084"/>
                </a:solidFill>
              </a:rPr>
              <a:t>AI</a:t>
            </a:r>
            <a:endParaRPr lang="en-US" sz="2800" dirty="0"/>
          </a:p>
        </p:txBody>
      </p:sp>
      <p:grpSp>
        <p:nvGrpSpPr>
          <p:cNvPr id="23" name="Group 22">
            <a:extLst>
              <a:ext uri="{FF2B5EF4-FFF2-40B4-BE49-F238E27FC236}">
                <a16:creationId xmlns:a16="http://schemas.microsoft.com/office/drawing/2014/main" id="{38B938DC-296F-9694-93C3-FEDBCF463EF3}"/>
              </a:ext>
            </a:extLst>
          </p:cNvPr>
          <p:cNvGrpSpPr/>
          <p:nvPr/>
        </p:nvGrpSpPr>
        <p:grpSpPr>
          <a:xfrm>
            <a:off x="93900" y="2489978"/>
            <a:ext cx="4848214" cy="2111384"/>
            <a:chOff x="489121" y="2516046"/>
            <a:chExt cx="4236078" cy="2111384"/>
          </a:xfrm>
        </p:grpSpPr>
        <p:sp>
          <p:nvSpPr>
            <p:cNvPr id="20" name="Content Placeholder 2">
              <a:extLst>
                <a:ext uri="{FF2B5EF4-FFF2-40B4-BE49-F238E27FC236}">
                  <a16:creationId xmlns:a16="http://schemas.microsoft.com/office/drawing/2014/main" id="{B7E9647F-FD65-6E0E-164D-BD56F8A59E9F}"/>
                </a:ext>
              </a:extLst>
            </p:cNvPr>
            <p:cNvSpPr txBox="1">
              <a:spLocks/>
            </p:cNvSpPr>
            <p:nvPr/>
          </p:nvSpPr>
          <p:spPr bwMode="auto">
            <a:xfrm>
              <a:off x="2716932" y="2516046"/>
              <a:ext cx="2008267" cy="2111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t" anchorCtr="0" compatLnSpc="1">
              <a:prstTxWarp prst="textNoShape">
                <a:avLst/>
              </a:prstTxWarp>
            </a:bodyPr>
            <a:lstStyle>
              <a:lvl1pPr marL="310976" indent="-310976"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25611" indent="-310976" algn="l" defTabSz="945886" rtl="0" eaLnBrk="1" fontAlgn="base" hangingPunct="1">
                <a:lnSpc>
                  <a:spcPct val="120000"/>
                </a:lnSpc>
                <a:spcBef>
                  <a:spcPct val="20000"/>
                </a:spcBef>
                <a:spcAft>
                  <a:spcPct val="0"/>
                </a:spcAft>
                <a:buClr>
                  <a:srgbClr val="004084"/>
                </a:buClr>
                <a:buFont typeface="Roboto" panose="02000000000000000000" pitchFamily="2"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88416" indent="-259147" algn="l" defTabSz="945886" rtl="0" eaLnBrk="1" fontAlgn="base" hangingPunct="1">
                <a:lnSpc>
                  <a:spcPct val="120000"/>
                </a:lnSpc>
                <a:spcBef>
                  <a:spcPct val="20000"/>
                </a:spcBef>
                <a:spcAft>
                  <a:spcPct val="0"/>
                </a:spcAft>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a:lstStyle>
            <a:p>
              <a:pPr>
                <a:lnSpc>
                  <a:spcPct val="150000"/>
                </a:lnSpc>
              </a:pPr>
              <a:r>
                <a:rPr lang="en-US" sz="2400" kern="0" dirty="0">
                  <a:latin typeface="+mn-lt"/>
                </a:rPr>
                <a:t>Capacities</a:t>
              </a:r>
            </a:p>
            <a:p>
              <a:pPr>
                <a:lnSpc>
                  <a:spcPct val="150000"/>
                </a:lnSpc>
              </a:pPr>
              <a:r>
                <a:rPr lang="en-US" sz="2400" kern="0" dirty="0" err="1">
                  <a:latin typeface="+mn-lt"/>
                </a:rPr>
                <a:t>Programmes</a:t>
              </a:r>
              <a:endParaRPr lang="en-US" sz="2400" kern="0" dirty="0">
                <a:latin typeface="+mn-lt"/>
              </a:endParaRPr>
            </a:p>
            <a:p>
              <a:pPr>
                <a:lnSpc>
                  <a:spcPct val="150000"/>
                </a:lnSpc>
              </a:pPr>
              <a:r>
                <a:rPr lang="en-US" sz="2400" kern="0" dirty="0">
                  <a:latin typeface="+mn-lt"/>
                </a:rPr>
                <a:t>Resources</a:t>
              </a:r>
            </a:p>
            <a:p>
              <a:pPr>
                <a:lnSpc>
                  <a:spcPct val="150000"/>
                </a:lnSpc>
              </a:pPr>
              <a:r>
                <a:rPr lang="en-US" sz="2400" kern="0" dirty="0">
                  <a:latin typeface="+mn-lt"/>
                </a:rPr>
                <a:t>Partnerships</a:t>
              </a:r>
            </a:p>
          </p:txBody>
        </p:sp>
        <p:sp>
          <p:nvSpPr>
            <p:cNvPr id="22" name="TextBox 21">
              <a:extLst>
                <a:ext uri="{FF2B5EF4-FFF2-40B4-BE49-F238E27FC236}">
                  <a16:creationId xmlns:a16="http://schemas.microsoft.com/office/drawing/2014/main" id="{9289A6B1-07CC-34C6-C9C7-61797D978710}"/>
                </a:ext>
              </a:extLst>
            </p:cNvPr>
            <p:cNvSpPr txBox="1"/>
            <p:nvPr/>
          </p:nvSpPr>
          <p:spPr>
            <a:xfrm>
              <a:off x="489121" y="3058640"/>
              <a:ext cx="1923878"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a:solidFill>
                    <a:srgbClr val="004084"/>
                  </a:solidFill>
                </a:rPr>
                <a:t>Through existing</a:t>
              </a:r>
            </a:p>
          </p:txBody>
        </p:sp>
      </p:grpSp>
      <p:pic>
        <p:nvPicPr>
          <p:cNvPr id="2" name="Picture 1" descr="Graphical user interface, application&#10;&#10;Description automatically generated">
            <a:extLst>
              <a:ext uri="{FF2B5EF4-FFF2-40B4-BE49-F238E27FC236}">
                <a16:creationId xmlns:a16="http://schemas.microsoft.com/office/drawing/2014/main" id="{F67113A0-435C-F2D7-A995-6623B8118E4D}"/>
              </a:ext>
            </a:extLst>
          </p:cNvPr>
          <p:cNvPicPr/>
          <p:nvPr/>
        </p:nvPicPr>
        <p:blipFill>
          <a:blip r:embed="rId3"/>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1620047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9487771-2A50-271D-E0C8-6EC40F383607}"/>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rgbClr val="005BAA"/>
                          </a:solidFill>
                          <a:latin typeface="Verdana" panose="020B0604030504040204" pitchFamily="34" charset="0"/>
                          <a:ea typeface="Verdana" panose="020B060403050404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26</a:t>
                      </a:fld>
                      <a:endParaRPr lang="en-US" sz="1200" b="0">
                        <a:solidFill>
                          <a:srgbClr val="005BAA"/>
                        </a:solidFill>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551670588"/>
                  </a:ext>
                </a:extLst>
              </a:tr>
            </a:tbl>
          </a:graphicData>
        </a:graphic>
      </p:graphicFrame>
      <p:sp>
        <p:nvSpPr>
          <p:cNvPr id="8" name="Shape 79">
            <a:extLst>
              <a:ext uri="{FF2B5EF4-FFF2-40B4-BE49-F238E27FC236}">
                <a16:creationId xmlns:a16="http://schemas.microsoft.com/office/drawing/2014/main" id="{B5BC377C-C613-578C-AFA6-04181F81FE95}"/>
              </a:ext>
            </a:extLst>
          </p:cNvPr>
          <p:cNvSpPr/>
          <p:nvPr/>
        </p:nvSpPr>
        <p:spPr>
          <a:xfrm>
            <a:off x="-311379" y="348629"/>
            <a:ext cx="12814757" cy="455253"/>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ts val="3360"/>
              </a:lnSpc>
              <a:defRPr sz="1800"/>
            </a:pPr>
            <a:r>
              <a:rPr lang="en-US" sz="3600" dirty="0">
                <a:solidFill>
                  <a:schemeClr val="accent1"/>
                </a:solidFill>
                <a:latin typeface="Roboto Black"/>
                <a:ea typeface="Roboto Black"/>
                <a:cs typeface="Roboto Black"/>
              </a:rPr>
              <a:t>Need for Members to Support, Assist and Implement</a:t>
            </a:r>
            <a:endParaRPr lang="en-US" sz="3600" dirty="0">
              <a:solidFill>
                <a:schemeClr val="accent1"/>
              </a:solidFill>
              <a:latin typeface="Roboto Black"/>
              <a:ea typeface="Roboto Black"/>
              <a:cs typeface="Roboto Black"/>
              <a:sym typeface="Montserrat-Regular"/>
            </a:endParaRPr>
          </a:p>
        </p:txBody>
      </p:sp>
      <p:pic>
        <p:nvPicPr>
          <p:cNvPr id="25" name="Picture 24" descr="Graphical user interface, application&#10;&#10;Description automatically generated">
            <a:extLst>
              <a:ext uri="{FF2B5EF4-FFF2-40B4-BE49-F238E27FC236}">
                <a16:creationId xmlns:a16="http://schemas.microsoft.com/office/drawing/2014/main" id="{ED9F11E1-3AC3-E664-8A6B-A4CC4E71EAA8}"/>
              </a:ext>
            </a:extLst>
          </p:cNvPr>
          <p:cNvPicPr>
            <a:picLocks noGrp="1" noRot="1" noChangeAspect="1" noMove="1" noResize="1" noEditPoints="1" noAdjustHandles="1" noChangeArrowheads="1" noChangeShapeType="1" noCrop="1"/>
          </p:cNvPicPr>
          <p:nvPr/>
        </p:nvPicPr>
        <p:blipFill>
          <a:blip r:embed="rId3"/>
          <a:stretch>
            <a:fillRect/>
          </a:stretch>
        </p:blipFill>
        <p:spPr>
          <a:xfrm>
            <a:off x="-103121" y="4874899"/>
            <a:ext cx="3153923" cy="2083350"/>
          </a:xfrm>
          <a:prstGeom prst="rect">
            <a:avLst/>
          </a:prstGeom>
        </p:spPr>
      </p:pic>
      <p:sp>
        <p:nvSpPr>
          <p:cNvPr id="3" name="TextBox 2">
            <a:extLst>
              <a:ext uri="{FF2B5EF4-FFF2-40B4-BE49-F238E27FC236}">
                <a16:creationId xmlns:a16="http://schemas.microsoft.com/office/drawing/2014/main" id="{B274B2A3-25A0-F753-AA2F-963CB537BF91}"/>
              </a:ext>
            </a:extLst>
          </p:cNvPr>
          <p:cNvSpPr txBox="1"/>
          <p:nvPr/>
        </p:nvSpPr>
        <p:spPr>
          <a:xfrm>
            <a:off x="1189458" y="1112981"/>
            <a:ext cx="10044969" cy="463203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defTabSz="727301">
              <a:defRPr/>
            </a:pPr>
            <a:r>
              <a:rPr lang="en-US" sz="2000" b="1" dirty="0">
                <a:solidFill>
                  <a:srgbClr val="242424"/>
                </a:solidFill>
                <a:ea typeface="Roboto" panose="02000000000000000000" pitchFamily="2" charset="0"/>
                <a:cs typeface="Roboto" panose="02000000000000000000" pitchFamily="2" charset="0"/>
                <a:sym typeface="Assistant Medium"/>
              </a:rPr>
              <a:t>Pillar 2</a:t>
            </a:r>
            <a:endParaRPr lang="en-CH" sz="2000" b="1" dirty="0">
              <a:solidFill>
                <a:srgbClr val="242424"/>
              </a:solidFill>
              <a:ea typeface="Roboto" panose="02000000000000000000" pitchFamily="2" charset="0"/>
              <a:cs typeface="Roboto" panose="02000000000000000000" pitchFamily="2" charset="0"/>
              <a:sym typeface="Assistant Medium"/>
            </a:endParaRPr>
          </a:p>
          <a:p>
            <a:pPr marL="226695" indent="-226695" defTabSz="727301">
              <a:spcAft>
                <a:spcPts val="600"/>
              </a:spcAft>
              <a:buFont typeface="Arial" panose="020B0604020202020204" pitchFamily="34" charset="0"/>
              <a:buChar char="•"/>
              <a:defRPr/>
            </a:pPr>
            <a:r>
              <a:rPr lang="en-US" sz="2000" dirty="0">
                <a:solidFill>
                  <a:srgbClr val="242424"/>
                </a:solidFill>
                <a:ea typeface="Roboto"/>
                <a:cs typeface="Roboto"/>
              </a:rPr>
              <a:t>Investment in observing networks and utilization of satellite data</a:t>
            </a:r>
          </a:p>
          <a:p>
            <a:pPr marL="226695" indent="-226695" defTabSz="727301">
              <a:spcAft>
                <a:spcPts val="600"/>
              </a:spcAft>
              <a:buFont typeface="Arial" panose="020B0604020202020204" pitchFamily="34" charset="0"/>
              <a:buChar char="•"/>
              <a:defRPr/>
            </a:pPr>
            <a:r>
              <a:rPr lang="en-US" sz="2000" dirty="0">
                <a:solidFill>
                  <a:srgbClr val="242424"/>
                </a:solidFill>
                <a:ea typeface="Roboto"/>
                <a:cs typeface="Roboto"/>
              </a:rPr>
              <a:t>Accelerate </a:t>
            </a:r>
            <a:r>
              <a:rPr lang="en-US" sz="2000" b="1" dirty="0">
                <a:solidFill>
                  <a:srgbClr val="242424"/>
                </a:solidFill>
                <a:ea typeface="Roboto"/>
                <a:cs typeface="Roboto"/>
              </a:rPr>
              <a:t>data and information sharing </a:t>
            </a:r>
            <a:r>
              <a:rPr lang="en-US" sz="2000" dirty="0">
                <a:solidFill>
                  <a:srgbClr val="242424"/>
                </a:solidFill>
                <a:ea typeface="Roboto"/>
                <a:cs typeface="Roboto"/>
              </a:rPr>
              <a:t>infrastructure and </a:t>
            </a:r>
            <a:r>
              <a:rPr lang="en-US" sz="2000" b="1" dirty="0">
                <a:solidFill>
                  <a:srgbClr val="242424"/>
                </a:solidFill>
                <a:ea typeface="Roboto"/>
                <a:cs typeface="Roboto"/>
              </a:rPr>
              <a:t>usage</a:t>
            </a:r>
            <a:r>
              <a:rPr lang="en-US" sz="2000" dirty="0">
                <a:solidFill>
                  <a:srgbClr val="242424"/>
                </a:solidFill>
                <a:ea typeface="Roboto"/>
                <a:cs typeface="Roboto"/>
              </a:rPr>
              <a:t> to support EWS</a:t>
            </a:r>
            <a:endParaRPr lang="en-US" dirty="0"/>
          </a:p>
          <a:p>
            <a:pPr marL="226695" indent="-226695" defTabSz="727301">
              <a:spcAft>
                <a:spcPts val="600"/>
              </a:spcAft>
              <a:buFont typeface="Arial" panose="020B0604020202020204" pitchFamily="34" charset="0"/>
              <a:buChar char="•"/>
              <a:defRPr/>
            </a:pPr>
            <a:r>
              <a:rPr lang="en-US" sz="2000" b="1" dirty="0">
                <a:solidFill>
                  <a:srgbClr val="242424"/>
                </a:solidFill>
                <a:ea typeface="Roboto"/>
                <a:cs typeface="Roboto"/>
              </a:rPr>
              <a:t>Expand regional supportive framework</a:t>
            </a:r>
            <a:r>
              <a:rPr lang="en-US" sz="2000" dirty="0">
                <a:solidFill>
                  <a:srgbClr val="242424"/>
                </a:solidFill>
                <a:ea typeface="Roboto"/>
                <a:cs typeface="Roboto"/>
              </a:rPr>
              <a:t>s, including greater geographies and hazards covered</a:t>
            </a:r>
          </a:p>
          <a:p>
            <a:pPr marL="226695" indent="-226695" defTabSz="727301">
              <a:spcAft>
                <a:spcPts val="600"/>
              </a:spcAft>
              <a:buFont typeface="Arial" panose="020B0604020202020204" pitchFamily="34" charset="0"/>
              <a:buChar char="•"/>
              <a:defRPr/>
            </a:pPr>
            <a:r>
              <a:rPr lang="en-US" sz="2000" dirty="0">
                <a:solidFill>
                  <a:srgbClr val="242424"/>
                </a:solidFill>
                <a:ea typeface="Roboto"/>
                <a:cs typeface="Roboto"/>
              </a:rPr>
              <a:t>Further develop </a:t>
            </a:r>
            <a:r>
              <a:rPr lang="en-US" sz="2000" b="1" dirty="0">
                <a:solidFill>
                  <a:srgbClr val="242424"/>
                </a:solidFill>
                <a:ea typeface="Roboto"/>
                <a:cs typeface="Roboto"/>
              </a:rPr>
              <a:t>standards and guidelines </a:t>
            </a:r>
            <a:r>
              <a:rPr lang="en-US" sz="2000" dirty="0">
                <a:solidFill>
                  <a:srgbClr val="242424"/>
                </a:solidFill>
                <a:ea typeface="Roboto"/>
                <a:cs typeface="Roboto"/>
              </a:rPr>
              <a:t>for </a:t>
            </a:r>
            <a:r>
              <a:rPr lang="en-US" sz="2000" b="1" dirty="0">
                <a:solidFill>
                  <a:srgbClr val="242424"/>
                </a:solidFill>
                <a:ea typeface="Roboto"/>
                <a:cs typeface="Roboto"/>
              </a:rPr>
              <a:t>Early Warning Services taking Impact Based approaches </a:t>
            </a:r>
            <a:endParaRPr lang="en-US" sz="2000" b="1" dirty="0">
              <a:solidFill>
                <a:srgbClr val="242424"/>
              </a:solidFill>
              <a:ea typeface="Roboto" panose="02000000000000000000" pitchFamily="2" charset="0"/>
              <a:cs typeface="Roboto" panose="02000000000000000000" pitchFamily="2" charset="0"/>
            </a:endParaRPr>
          </a:p>
          <a:p>
            <a:pPr marL="226695" indent="-226695" defTabSz="727301">
              <a:spcAft>
                <a:spcPts val="600"/>
              </a:spcAft>
              <a:buFont typeface="Arial" panose="020B0604020202020204" pitchFamily="34" charset="0"/>
              <a:buChar char="•"/>
              <a:defRPr/>
            </a:pPr>
            <a:r>
              <a:rPr lang="en-US" sz="2000" dirty="0">
                <a:solidFill>
                  <a:srgbClr val="242424"/>
                </a:solidFill>
                <a:ea typeface="Roboto"/>
                <a:cs typeface="Roboto"/>
              </a:rPr>
              <a:t>Invest in</a:t>
            </a:r>
            <a:r>
              <a:rPr lang="en-US" sz="2000" b="1" dirty="0">
                <a:solidFill>
                  <a:srgbClr val="242424"/>
                </a:solidFill>
                <a:ea typeface="Roboto"/>
                <a:cs typeface="Roboto"/>
              </a:rPr>
              <a:t> human capacities and competencies </a:t>
            </a:r>
          </a:p>
          <a:p>
            <a:pPr marL="226695" indent="-226695" defTabSz="727301">
              <a:spcAft>
                <a:spcPts val="600"/>
              </a:spcAft>
              <a:buFont typeface="Arial,Sans-Serif" panose="020B0604020202020204" pitchFamily="34" charset="0"/>
              <a:buChar char="•"/>
              <a:defRPr/>
            </a:pPr>
            <a:r>
              <a:rPr lang="en-US" sz="2000" b="1" dirty="0">
                <a:solidFill>
                  <a:srgbClr val="242424"/>
                </a:solidFill>
                <a:ea typeface="Roboto"/>
                <a:cs typeface="Arial"/>
              </a:rPr>
              <a:t>Scale </a:t>
            </a:r>
            <a:r>
              <a:rPr lang="en-US" sz="2000" dirty="0">
                <a:solidFill>
                  <a:srgbClr val="242424"/>
                </a:solidFill>
                <a:ea typeface="Roboto"/>
                <a:cs typeface="Arial"/>
              </a:rPr>
              <a:t>up work with partners on the </a:t>
            </a:r>
            <a:r>
              <a:rPr lang="en-US" sz="2000" b="1" dirty="0">
                <a:solidFill>
                  <a:srgbClr val="242424"/>
                </a:solidFill>
                <a:ea typeface="Roboto"/>
                <a:cs typeface="Arial"/>
              </a:rPr>
              <a:t>Common Alerting Protocol</a:t>
            </a:r>
            <a:r>
              <a:rPr lang="en-US" sz="2000" dirty="0">
                <a:solidFill>
                  <a:srgbClr val="242424"/>
                </a:solidFill>
                <a:ea typeface="Roboto"/>
                <a:cs typeface="Arial"/>
              </a:rPr>
              <a:t> (CAP) (connected to Pillar 3) </a:t>
            </a:r>
          </a:p>
          <a:p>
            <a:pPr marL="226695" indent="-226695" defTabSz="727301">
              <a:spcAft>
                <a:spcPts val="600"/>
              </a:spcAft>
              <a:buFont typeface="Arial" panose="020B0604020202020204" pitchFamily="34" charset="0"/>
              <a:buChar char="•"/>
              <a:defRPr/>
            </a:pPr>
            <a:r>
              <a:rPr lang="en-US" sz="2000" b="1" dirty="0">
                <a:solidFill>
                  <a:srgbClr val="242424"/>
                </a:solidFill>
                <a:ea typeface="Roboto"/>
                <a:cs typeface="Roboto"/>
              </a:rPr>
              <a:t>Establish CAP Help Desk serving warning emitters and receivers alike </a:t>
            </a:r>
            <a:endParaRPr lang="en-US" sz="2000" dirty="0">
              <a:solidFill>
                <a:srgbClr val="242424"/>
              </a:solidFill>
              <a:ea typeface="Roboto" panose="02000000000000000000" pitchFamily="2" charset="0"/>
              <a:cs typeface="Roboto" panose="02000000000000000000" pitchFamily="2" charset="0"/>
            </a:endParaRPr>
          </a:p>
          <a:p>
            <a:pPr marL="226695" indent="-226695" defTabSz="727301">
              <a:buFont typeface="Arial" panose="020B0604020202020204" pitchFamily="34" charset="0"/>
              <a:buChar char="•"/>
              <a:defRPr/>
            </a:pPr>
            <a:r>
              <a:rPr lang="en-US" sz="2000" b="1" dirty="0">
                <a:solidFill>
                  <a:srgbClr val="242424"/>
                </a:solidFill>
                <a:ea typeface="Roboto"/>
                <a:cs typeface="Roboto"/>
              </a:rPr>
              <a:t>Update the WMO register of alerting authorities</a:t>
            </a:r>
            <a:r>
              <a:rPr lang="en-US" sz="2000" dirty="0">
                <a:solidFill>
                  <a:srgbClr val="242424"/>
                </a:solidFill>
                <a:ea typeface="Roboto"/>
                <a:cs typeface="Roboto"/>
              </a:rPr>
              <a:t> and allow connections to redistribution entities such as alert hubs, Big Tech such as Google and Microsoft to scale  up official CAP warning usage</a:t>
            </a:r>
            <a:endParaRPr lang="en-CH" sz="2000" dirty="0">
              <a:solidFill>
                <a:srgbClr val="242424"/>
              </a:solidFill>
              <a:ea typeface="Roboto"/>
              <a:cs typeface="Roboto"/>
            </a:endParaRPr>
          </a:p>
          <a:p>
            <a:pPr defTabSz="727301">
              <a:defRPr/>
            </a:pPr>
            <a:endParaRPr lang="en-US" sz="2000" dirty="0">
              <a:solidFill>
                <a:srgbClr val="242424"/>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8017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82FB0-955D-C92E-2742-111F25586907}"/>
              </a:ext>
            </a:extLst>
          </p:cNvPr>
          <p:cNvSpPr txBox="1"/>
          <p:nvPr/>
        </p:nvSpPr>
        <p:spPr>
          <a:xfrm>
            <a:off x="3055514" y="1143716"/>
            <a:ext cx="6080973" cy="938719"/>
          </a:xfrm>
          <a:prstGeom prst="rect">
            <a:avLst/>
          </a:prstGeom>
          <a:noFill/>
        </p:spPr>
        <p:txBody>
          <a:bodyPr wrap="square" rtlCol="0">
            <a:spAutoFit/>
          </a:bodyPr>
          <a:lstStyle/>
          <a:p>
            <a:pPr marL="0" marR="0" lvl="0" indent="0" algn="ctr" defTabSz="548627" rtl="0" eaLnBrk="1" fontAlgn="auto" latinLnBrk="0" hangingPunct="1">
              <a:lnSpc>
                <a:spcPts val="6600"/>
              </a:lnSpc>
              <a:spcBef>
                <a:spcPts val="0"/>
              </a:spcBef>
              <a:spcAft>
                <a:spcPts val="0"/>
              </a:spcAft>
              <a:buClrTx/>
              <a:buSzTx/>
              <a:buFontTx/>
              <a:buNone/>
              <a:tabLst/>
              <a:defRPr sz="1800"/>
            </a:pPr>
            <a:r>
              <a:rPr kumimoji="0" lang="hr-HR" sz="6000" b="1" i="0" u="none" strike="noStrike" kern="1200" cap="none" spc="-86" normalizeH="0" baseline="0" noProof="0">
                <a:ln>
                  <a:noFill/>
                </a:ln>
                <a:solidFill>
                  <a:srgbClr val="FFFFFF"/>
                </a:solidFill>
                <a:effectLst/>
                <a:uLnTx/>
                <a:uFillTx/>
                <a:latin typeface="Arial" panose="020B0604020202020204"/>
                <a:ea typeface="Verdana" panose="020B0604030504040204" pitchFamily="34" charset="0"/>
                <a:cs typeface="Arial" charset="0"/>
                <a:sym typeface="Montserrat-Regular"/>
              </a:rPr>
              <a:t>Thank you</a:t>
            </a:r>
            <a:endParaRPr kumimoji="0" lang="en-US" sz="6000" b="1" i="0" u="none" strike="noStrike" kern="1200" cap="none" spc="0" normalizeH="0" baseline="0" noProof="0">
              <a:ln>
                <a:noFill/>
              </a:ln>
              <a:solidFill>
                <a:srgbClr val="FFFFFF"/>
              </a:solidFill>
              <a:effectLst/>
              <a:uLnTx/>
              <a:uFillTx/>
              <a:latin typeface="Arial" panose="020B0604020202020204"/>
              <a:ea typeface="Verdana" panose="020B0604030504040204" pitchFamily="34" charset="0"/>
              <a:cs typeface="Arial" charset="0"/>
            </a:endParaRPr>
          </a:p>
        </p:txBody>
      </p:sp>
      <p:sp>
        <p:nvSpPr>
          <p:cNvPr id="3" name="CuadroTexto 3">
            <a:extLst>
              <a:ext uri="{FF2B5EF4-FFF2-40B4-BE49-F238E27FC236}">
                <a16:creationId xmlns:a16="http://schemas.microsoft.com/office/drawing/2014/main" id="{096E52C7-343E-7398-F218-D510FB81F43F}"/>
              </a:ext>
            </a:extLst>
          </p:cNvPr>
          <p:cNvSpPr txBox="1">
            <a:spLocks noGrp="1" noRot="1" noMove="1" noResize="1" noEditPoints="1" noAdjustHandles="1" noChangeArrowheads="1" noChangeShapeType="1"/>
          </p:cNvSpPr>
          <p:nvPr/>
        </p:nvSpPr>
        <p:spPr>
          <a:xfrm>
            <a:off x="3824879" y="5950894"/>
            <a:ext cx="4542242" cy="5239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30000" noProof="0">
                <a:ln>
                  <a:noFill/>
                </a:ln>
                <a:solidFill>
                  <a:srgbClr val="FFFFFF"/>
                </a:solidFill>
                <a:effectLst/>
                <a:uLnTx/>
                <a:uFillTx/>
                <a:latin typeface="Arial" panose="020B0604020202020204"/>
                <a:ea typeface="Verdana" panose="020B0604030504040204" pitchFamily="34" charset="0"/>
                <a:cs typeface="+mn-cs"/>
              </a:rPr>
              <a:t>wmo.int</a:t>
            </a:r>
          </a:p>
        </p:txBody>
      </p:sp>
      <p:pic>
        <p:nvPicPr>
          <p:cNvPr id="4" name="Picture 3" descr="Graphical user interface&#10;&#10;Description automatically generated with low confidence">
            <a:extLst>
              <a:ext uri="{FF2B5EF4-FFF2-40B4-BE49-F238E27FC236}">
                <a16:creationId xmlns:a16="http://schemas.microsoft.com/office/drawing/2014/main" id="{FFDF46DB-8EBB-D42C-13BD-30041423CFB0}"/>
              </a:ext>
            </a:extLst>
          </p:cNvPr>
          <p:cNvPicPr>
            <a:picLocks noGrp="1" noRot="1" noChangeAspect="1" noMove="1" noResize="1" noEditPoints="1" noAdjustHandles="1" noChangeArrowheads="1" noChangeShapeType="1" noCrop="1"/>
          </p:cNvPicPr>
          <p:nvPr/>
        </p:nvPicPr>
        <p:blipFill>
          <a:blip r:embed="rId2"/>
          <a:stretch>
            <a:fillRect/>
          </a:stretch>
        </p:blipFill>
        <p:spPr>
          <a:xfrm>
            <a:off x="2957075" y="2791285"/>
            <a:ext cx="6277850" cy="2450759"/>
          </a:xfrm>
          <a:prstGeom prst="rect">
            <a:avLst/>
          </a:prstGeom>
        </p:spPr>
      </p:pic>
      <p:sp>
        <p:nvSpPr>
          <p:cNvPr id="5" name="Rectangle 4">
            <a:extLst>
              <a:ext uri="{FF2B5EF4-FFF2-40B4-BE49-F238E27FC236}">
                <a16:creationId xmlns:a16="http://schemas.microsoft.com/office/drawing/2014/main" id="{AC6647E1-9D20-8F9D-7A3E-99774D9EC6BE}"/>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E7646AB-BF1F-C6F1-AB06-E592F1D3BEE8}"/>
              </a:ext>
            </a:extLst>
          </p:cNvPr>
          <p:cNvSpPr txBox="1"/>
          <p:nvPr/>
        </p:nvSpPr>
        <p:spPr>
          <a:xfrm>
            <a:off x="3207914" y="1296116"/>
            <a:ext cx="6080973" cy="938719"/>
          </a:xfrm>
          <a:prstGeom prst="rect">
            <a:avLst/>
          </a:prstGeom>
          <a:noFill/>
        </p:spPr>
        <p:txBody>
          <a:bodyPr wrap="square" rtlCol="0">
            <a:spAutoFit/>
          </a:bodyPr>
          <a:lstStyle/>
          <a:p>
            <a:pPr marL="0" marR="0" lvl="0" indent="0" algn="ctr" defTabSz="548627" rtl="0" eaLnBrk="1" fontAlgn="auto" latinLnBrk="0" hangingPunct="1">
              <a:lnSpc>
                <a:spcPts val="6600"/>
              </a:lnSpc>
              <a:spcBef>
                <a:spcPts val="0"/>
              </a:spcBef>
              <a:spcAft>
                <a:spcPts val="0"/>
              </a:spcAft>
              <a:buClrTx/>
              <a:buSzTx/>
              <a:buFontTx/>
              <a:buNone/>
              <a:tabLst/>
              <a:defRPr sz="1800"/>
            </a:pPr>
            <a:r>
              <a:rPr kumimoji="0" lang="hr-HR" sz="6000" b="1" i="0" u="none" strike="noStrike" kern="1200" cap="none" spc="-86" normalizeH="0" baseline="0" noProof="0" dirty="0">
                <a:ln>
                  <a:noFill/>
                </a:ln>
                <a:solidFill>
                  <a:srgbClr val="FFFFFF"/>
                </a:solidFill>
                <a:effectLst/>
                <a:uLnTx/>
                <a:uFillTx/>
                <a:latin typeface="Arial" panose="020B0604020202020204"/>
                <a:ea typeface="Verdana" panose="020B0604030504040204" pitchFamily="34" charset="0"/>
                <a:cs typeface="Arial" charset="0"/>
                <a:sym typeface="Montserrat-Regular"/>
              </a:rPr>
              <a:t>Thank you</a:t>
            </a:r>
            <a:endParaRPr kumimoji="0" lang="en-US" sz="6000" b="1" i="0"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Arial" charset="0"/>
            </a:endParaRPr>
          </a:p>
        </p:txBody>
      </p:sp>
      <p:sp>
        <p:nvSpPr>
          <p:cNvPr id="7" name="CuadroTexto 3">
            <a:extLst>
              <a:ext uri="{FF2B5EF4-FFF2-40B4-BE49-F238E27FC236}">
                <a16:creationId xmlns:a16="http://schemas.microsoft.com/office/drawing/2014/main" id="{AB8AEA0B-DE50-0AEC-F0E1-D3D447AEBCE0}"/>
              </a:ext>
            </a:extLst>
          </p:cNvPr>
          <p:cNvSpPr txBox="1"/>
          <p:nvPr/>
        </p:nvSpPr>
        <p:spPr>
          <a:xfrm>
            <a:off x="3977279" y="6103294"/>
            <a:ext cx="4542242" cy="5239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30000" noProof="0">
                <a:ln>
                  <a:noFill/>
                </a:ln>
                <a:solidFill>
                  <a:srgbClr val="FFFFFF"/>
                </a:solidFill>
                <a:effectLst/>
                <a:uLnTx/>
                <a:uFillTx/>
                <a:latin typeface="Arial" panose="020B0604020202020204"/>
                <a:ea typeface="Verdana" panose="020B0604030504040204" pitchFamily="34" charset="0"/>
                <a:cs typeface="+mn-cs"/>
              </a:rPr>
              <a:t>wmo.int</a:t>
            </a:r>
          </a:p>
        </p:txBody>
      </p:sp>
      <p:pic>
        <p:nvPicPr>
          <p:cNvPr id="8" name="Picture 7" descr="Graphical user interface&#10;&#10;Description automatically generated with low confidence">
            <a:extLst>
              <a:ext uri="{FF2B5EF4-FFF2-40B4-BE49-F238E27FC236}">
                <a16:creationId xmlns:a16="http://schemas.microsoft.com/office/drawing/2014/main" id="{AB439210-A5D4-D08D-DF4C-F3BF04E838E2}"/>
              </a:ext>
            </a:extLst>
          </p:cNvPr>
          <p:cNvPicPr/>
          <p:nvPr/>
        </p:nvPicPr>
        <p:blipFill>
          <a:blip r:embed="rId2"/>
          <a:stretch>
            <a:fillRect/>
          </a:stretch>
        </p:blipFill>
        <p:spPr>
          <a:xfrm>
            <a:off x="3109475" y="2943685"/>
            <a:ext cx="6277850" cy="2450759"/>
          </a:xfrm>
          <a:prstGeom prst="rect">
            <a:avLst/>
          </a:prstGeom>
        </p:spPr>
      </p:pic>
    </p:spTree>
    <p:extLst>
      <p:ext uri="{BB962C8B-B14F-4D97-AF65-F5344CB8AC3E}">
        <p14:creationId xmlns:p14="http://schemas.microsoft.com/office/powerpoint/2010/main" val="1394776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2B5C6A-8049-49AA-32B6-E8438D25EF37}"/>
              </a:ext>
            </a:extLst>
          </p:cNvPr>
          <p:cNvSpPr>
            <a:spLocks noGrp="1"/>
          </p:cNvSpPr>
          <p:nvPr>
            <p:ph type="title"/>
          </p:nvPr>
        </p:nvSpPr>
        <p:spPr>
          <a:xfrm>
            <a:off x="609962" y="201568"/>
            <a:ext cx="10972076" cy="783728"/>
          </a:xfrm>
        </p:spPr>
        <p:txBody>
          <a:bodyPr>
            <a:normAutofit/>
          </a:bodyPr>
          <a:lstStyle/>
          <a:p>
            <a:r>
              <a:rPr lang="en-US" sz="4000" dirty="0">
                <a:solidFill>
                  <a:schemeClr val="accent1"/>
                </a:solidFill>
                <a:latin typeface="Roboto Black"/>
                <a:ea typeface="Roboto Black"/>
                <a:cs typeface="Roboto Black"/>
              </a:rPr>
              <a:t>Why Early Warnings for All (EW4All)</a:t>
            </a:r>
            <a:endParaRPr lang="en-US" sz="4000" dirty="0">
              <a:solidFill>
                <a:schemeClr val="accent1"/>
              </a:solidFill>
            </a:endParaRPr>
          </a:p>
        </p:txBody>
      </p:sp>
      <p:sp>
        <p:nvSpPr>
          <p:cNvPr id="5" name="Content Placeholder 2">
            <a:extLst>
              <a:ext uri="{FF2B5EF4-FFF2-40B4-BE49-F238E27FC236}">
                <a16:creationId xmlns:a16="http://schemas.microsoft.com/office/drawing/2014/main" id="{8A80C833-1B7C-8312-D756-F478EA9428BA}"/>
              </a:ext>
            </a:extLst>
          </p:cNvPr>
          <p:cNvSpPr txBox="1">
            <a:spLocks/>
          </p:cNvSpPr>
          <p:nvPr/>
        </p:nvSpPr>
        <p:spPr>
          <a:xfrm>
            <a:off x="609963" y="1339059"/>
            <a:ext cx="11362961" cy="5028913"/>
          </a:xfrm>
          <a:prstGeom prst="rect">
            <a:avLst/>
          </a:prstGeom>
        </p:spPr>
        <p:txBody>
          <a:bodyPr/>
          <a:lstStyle>
            <a:lvl1pPr marL="354167" indent="-354167"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673781" indent="-259147" algn="l" defTabSz="945886" rtl="0" eaLnBrk="1" fontAlgn="base" hangingPunct="1">
              <a:lnSpc>
                <a:spcPct val="120000"/>
              </a:lnSpc>
              <a:spcBef>
                <a:spcPct val="20000"/>
              </a:spcBef>
              <a:spcAft>
                <a:spcPct val="0"/>
              </a:spcAft>
              <a:buClr>
                <a:srgbClr val="004084"/>
              </a:buClr>
              <a:buFont typeface="Arial" panose="020B0604020202020204" pitchFamily="34"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973240" indent="-243310" algn="l" defTabSz="945886" rtl="0" eaLnBrk="1" fontAlgn="base" hangingPunct="1">
              <a:lnSpc>
                <a:spcPct val="120000"/>
              </a:lnSpc>
              <a:spcBef>
                <a:spcPct val="20000"/>
              </a:spcBef>
              <a:spcAft>
                <a:spcPct val="0"/>
              </a:spcAft>
              <a:buFont typeface="Wingdings" panose="05000000000000000000" pitchFamily="2" charset="2"/>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a:lstStyle>
          <a:p>
            <a:r>
              <a:rPr lang="en-US" sz="2000" kern="0" dirty="0"/>
              <a:t>Countries with limited early warning coverage have disaster mortality that is </a:t>
            </a:r>
            <a:r>
              <a:rPr lang="en-US" sz="2000" b="1" kern="0" dirty="0"/>
              <a:t>eight times higher </a:t>
            </a:r>
            <a:r>
              <a:rPr lang="en-US" sz="2000" kern="0" dirty="0"/>
              <a:t>than countries with substantial to comprehensive coverage</a:t>
            </a:r>
          </a:p>
          <a:p>
            <a:endParaRPr lang="en-US" sz="2000" kern="0" dirty="0"/>
          </a:p>
          <a:p>
            <a:r>
              <a:rPr lang="en-US" sz="2000" kern="0" dirty="0"/>
              <a:t>The number of medium to large-scale </a:t>
            </a:r>
            <a:r>
              <a:rPr lang="en-US" sz="2000" b="1" kern="0" dirty="0"/>
              <a:t>disaster events</a:t>
            </a:r>
            <a:r>
              <a:rPr lang="en-US" sz="2000" kern="0" dirty="0"/>
              <a:t> is projected to reach </a:t>
            </a:r>
            <a:r>
              <a:rPr lang="en-US" sz="2000" b="1" kern="0" dirty="0"/>
              <a:t>1.5 per day</a:t>
            </a:r>
            <a:r>
              <a:rPr lang="en-US" sz="2000" kern="0" dirty="0"/>
              <a:t> by 2030</a:t>
            </a:r>
          </a:p>
          <a:p>
            <a:endParaRPr lang="en-US" sz="2000" kern="0" dirty="0"/>
          </a:p>
          <a:p>
            <a:r>
              <a:rPr lang="en-US" sz="2000" kern="0" dirty="0"/>
              <a:t>Only </a:t>
            </a:r>
            <a:r>
              <a:rPr lang="en-US" sz="2000" b="1" kern="0" dirty="0"/>
              <a:t>half</a:t>
            </a:r>
            <a:r>
              <a:rPr lang="en-US" sz="2000" kern="0" dirty="0"/>
              <a:t> of the countries worldwide report being equipped with the capability to alert their citizens about impending hazardous weather conditions</a:t>
            </a:r>
          </a:p>
          <a:p>
            <a:endParaRPr lang="en-US" sz="2000" kern="0" dirty="0"/>
          </a:p>
          <a:p>
            <a:r>
              <a:rPr lang="en-US" sz="2000" kern="0" dirty="0"/>
              <a:t>Early warning coverage is </a:t>
            </a:r>
            <a:r>
              <a:rPr lang="en-US" sz="2000" b="1" kern="0" dirty="0"/>
              <a:t>less than half</a:t>
            </a:r>
            <a:r>
              <a:rPr lang="en-US" sz="2000" kern="0" dirty="0"/>
              <a:t> in Least Developed Countries and only </a:t>
            </a:r>
            <a:r>
              <a:rPr lang="en-US" sz="2000" b="1" kern="0" dirty="0"/>
              <a:t>one-third</a:t>
            </a:r>
            <a:r>
              <a:rPr lang="en-US" sz="2000" kern="0" dirty="0"/>
              <a:t> among Small Island Developing States</a:t>
            </a:r>
          </a:p>
        </p:txBody>
      </p:sp>
      <p:pic>
        <p:nvPicPr>
          <p:cNvPr id="2" name="Picture 1" descr="Graphical user interface, application&#10;&#10;Description automatically generated">
            <a:extLst>
              <a:ext uri="{FF2B5EF4-FFF2-40B4-BE49-F238E27FC236}">
                <a16:creationId xmlns:a16="http://schemas.microsoft.com/office/drawing/2014/main" id="{4E07E772-5311-FB88-8368-18C4806FDCEC}"/>
              </a:ext>
            </a:extLst>
          </p:cNvPr>
          <p:cNvPicPr/>
          <p:nvPr/>
        </p:nvPicPr>
        <p:blipFill>
          <a:blip r:embed="rId2"/>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50242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EF3F-4B5A-B7AD-14AC-54677FB0014F}"/>
              </a:ext>
            </a:extLst>
          </p:cNvPr>
          <p:cNvSpPr>
            <a:spLocks noGrp="1"/>
          </p:cNvSpPr>
          <p:nvPr>
            <p:ph type="title"/>
          </p:nvPr>
        </p:nvSpPr>
        <p:spPr/>
        <p:txBody>
          <a:bodyPr vert="horz" lIns="91440" tIns="45720" rIns="91440" bIns="45720" rtlCol="0" anchor="ctr">
            <a:normAutofit/>
          </a:bodyPr>
          <a:lstStyle/>
          <a:p>
            <a:r>
              <a:rPr lang="en-US" sz="4000" dirty="0">
                <a:solidFill>
                  <a:schemeClr val="accent1"/>
                </a:solidFill>
                <a:latin typeface="Roboto Black"/>
                <a:ea typeface="Roboto Black"/>
                <a:cs typeface="Roboto Black"/>
              </a:rPr>
              <a:t>Early Warnings Pay Off</a:t>
            </a:r>
            <a:endParaRPr lang="en-GB" sz="4000" dirty="0">
              <a:solidFill>
                <a:schemeClr val="accent1"/>
              </a:solidFill>
              <a:latin typeface="Roboto Black"/>
              <a:ea typeface="Roboto Black"/>
              <a:cs typeface="Roboto Black"/>
            </a:endParaRPr>
          </a:p>
        </p:txBody>
      </p:sp>
      <p:sp>
        <p:nvSpPr>
          <p:cNvPr id="5" name="Content Placeholder 4">
            <a:extLst>
              <a:ext uri="{FF2B5EF4-FFF2-40B4-BE49-F238E27FC236}">
                <a16:creationId xmlns:a16="http://schemas.microsoft.com/office/drawing/2014/main" id="{11D82F1C-891A-875E-0BF2-3D84FB2EFB44}"/>
              </a:ext>
            </a:extLst>
          </p:cNvPr>
          <p:cNvSpPr>
            <a:spLocks noGrp="1"/>
          </p:cNvSpPr>
          <p:nvPr>
            <p:ph sz="half" idx="2"/>
          </p:nvPr>
        </p:nvSpPr>
        <p:spPr>
          <a:xfrm>
            <a:off x="6340822" y="1763008"/>
            <a:ext cx="5399160" cy="4833616"/>
          </a:xfrm>
        </p:spPr>
        <p:txBody>
          <a:bodyPr>
            <a:noAutofit/>
          </a:bodyPr>
          <a:lstStyle/>
          <a:p>
            <a:pPr marL="390525" indent="-390525" defTabSz="1042988" fontAlgn="base">
              <a:lnSpc>
                <a:spcPct val="100000"/>
              </a:lnSpc>
              <a:spcBef>
                <a:spcPct val="20000"/>
              </a:spcBef>
              <a:spcAft>
                <a:spcPct val="0"/>
              </a:spcAft>
              <a:buClr>
                <a:srgbClr val="FF9933"/>
              </a:buClr>
              <a:buFont typeface="Wingdings" panose="05000000000000000000" pitchFamily="2" charset="2"/>
              <a:buChar char="§"/>
            </a:pPr>
            <a:r>
              <a:rPr lang="en-GB" sz="2200" kern="0" dirty="0">
                <a:solidFill>
                  <a:srgbClr val="004084"/>
                </a:solidFill>
                <a:latin typeface="Calibri" panose="020F0502020204030204" pitchFamily="34" charset="0"/>
                <a:cs typeface="Arial" panose="020B0604020202020204" pitchFamily="34" charset="0"/>
              </a:rPr>
              <a:t>Countries with </a:t>
            </a:r>
            <a:r>
              <a:rPr lang="en-GB" sz="2200" b="1" kern="0" dirty="0">
                <a:solidFill>
                  <a:srgbClr val="004084"/>
                </a:solidFill>
                <a:latin typeface="Calibri" panose="020F0502020204030204" pitchFamily="34" charset="0"/>
                <a:cs typeface="Arial" panose="020B0604020202020204" pitchFamily="34" charset="0"/>
              </a:rPr>
              <a:t>limited to moderate </a:t>
            </a:r>
            <a:r>
              <a:rPr lang="en-GB" sz="2200" kern="0" dirty="0">
                <a:solidFill>
                  <a:srgbClr val="004084"/>
                </a:solidFill>
                <a:latin typeface="Calibri" panose="020F0502020204030204" pitchFamily="34" charset="0"/>
                <a:cs typeface="Arial" panose="020B0604020202020204" pitchFamily="34" charset="0"/>
              </a:rPr>
              <a:t>MHEWS coverage have a </a:t>
            </a:r>
            <a:r>
              <a:rPr lang="en-GB" sz="2200" b="1" kern="0" dirty="0">
                <a:solidFill>
                  <a:srgbClr val="004084"/>
                </a:solidFill>
                <a:latin typeface="Calibri" panose="020F0502020204030204" pitchFamily="34" charset="0"/>
                <a:cs typeface="Arial" panose="020B0604020202020204" pitchFamily="34" charset="0"/>
              </a:rPr>
              <a:t>nearly six times higher disaster-related mortality ratio </a:t>
            </a:r>
            <a:r>
              <a:rPr lang="en-GB" sz="2200" kern="0" dirty="0">
                <a:solidFill>
                  <a:srgbClr val="004084"/>
                </a:solidFill>
                <a:latin typeface="Calibri" panose="020F0502020204030204" pitchFamily="34" charset="0"/>
                <a:cs typeface="Arial" panose="020B0604020202020204" pitchFamily="34" charset="0"/>
              </a:rPr>
              <a:t>compared to that in the countries with substantial to comprehensive coverage</a:t>
            </a:r>
          </a:p>
          <a:p>
            <a:pPr marL="390525" indent="-390525" defTabSz="1042988" fontAlgn="base">
              <a:lnSpc>
                <a:spcPct val="100000"/>
              </a:lnSpc>
              <a:spcBef>
                <a:spcPct val="20000"/>
              </a:spcBef>
              <a:spcAft>
                <a:spcPct val="0"/>
              </a:spcAft>
              <a:buClr>
                <a:srgbClr val="FF9933"/>
              </a:buClr>
              <a:buFont typeface="Wingdings" panose="05000000000000000000" pitchFamily="2" charset="2"/>
              <a:buChar char="§"/>
            </a:pPr>
            <a:r>
              <a:rPr lang="en-GB" sz="2200" kern="0" dirty="0">
                <a:solidFill>
                  <a:srgbClr val="004084"/>
                </a:solidFill>
                <a:latin typeface="Calibri" panose="020F0502020204030204" pitchFamily="34" charset="0"/>
                <a:cs typeface="Arial" panose="020B0604020202020204" pitchFamily="34" charset="0"/>
              </a:rPr>
              <a:t>Countries that have </a:t>
            </a:r>
            <a:r>
              <a:rPr lang="en-GB" sz="2200" b="1" kern="0" dirty="0">
                <a:solidFill>
                  <a:srgbClr val="004084"/>
                </a:solidFill>
                <a:latin typeface="Calibri" panose="020F0502020204030204" pitchFamily="34" charset="0"/>
                <a:cs typeface="Arial" panose="020B0604020202020204" pitchFamily="34" charset="0"/>
              </a:rPr>
              <a:t>limited to moderate </a:t>
            </a:r>
            <a:r>
              <a:rPr lang="en-GB" sz="2200" kern="0" dirty="0">
                <a:solidFill>
                  <a:srgbClr val="004084"/>
                </a:solidFill>
                <a:latin typeface="Calibri" panose="020F0502020204030204" pitchFamily="34" charset="0"/>
                <a:cs typeface="Arial" panose="020B0604020202020204" pitchFamily="34" charset="0"/>
              </a:rPr>
              <a:t>MHEWS coverages have </a:t>
            </a:r>
            <a:r>
              <a:rPr lang="en-GB" sz="2200" b="1" kern="0" dirty="0">
                <a:solidFill>
                  <a:srgbClr val="004084"/>
                </a:solidFill>
                <a:latin typeface="Calibri" panose="020F0502020204030204" pitchFamily="34" charset="0"/>
                <a:cs typeface="Arial" panose="020B0604020202020204" pitchFamily="34" charset="0"/>
              </a:rPr>
              <a:t>nearly five times more disaster-affected people per capita </a:t>
            </a:r>
            <a:r>
              <a:rPr lang="en-GB" sz="2200" kern="0" dirty="0">
                <a:solidFill>
                  <a:srgbClr val="004084"/>
                </a:solidFill>
                <a:latin typeface="Calibri" panose="020F0502020204030204" pitchFamily="34" charset="0"/>
                <a:cs typeface="Arial" panose="020B0604020202020204" pitchFamily="34" charset="0"/>
              </a:rPr>
              <a:t>than countries with substantial to comprehensive coverage</a:t>
            </a:r>
          </a:p>
        </p:txBody>
      </p:sp>
      <p:graphicFrame>
        <p:nvGraphicFramePr>
          <p:cNvPr id="6" name="Table 9">
            <a:extLst>
              <a:ext uri="{FF2B5EF4-FFF2-40B4-BE49-F238E27FC236}">
                <a16:creationId xmlns:a16="http://schemas.microsoft.com/office/drawing/2014/main" id="{58F9AA4D-E696-C2B4-0A10-7CF09E424ED8}"/>
              </a:ext>
            </a:extLst>
          </p:cNvPr>
          <p:cNvGraphicFramePr>
            <a:graphicFrameLocks noGrp="1"/>
          </p:cNvGraphicFramePr>
          <p:nvPr>
            <p:ph sz="half" idx="1"/>
          </p:nvPr>
        </p:nvGraphicFramePr>
        <p:xfrm>
          <a:off x="838201" y="1825625"/>
          <a:ext cx="5181600" cy="4389884"/>
        </p:xfrm>
        <a:graphic>
          <a:graphicData uri="http://schemas.openxmlformats.org/drawingml/2006/table">
            <a:tbl>
              <a:tblPr firstRow="1" bandRow="1">
                <a:tableStyleId>{5C22544A-7EE6-4342-B048-85BDC9FD1C3A}</a:tableStyleId>
              </a:tblPr>
              <a:tblGrid>
                <a:gridCol w="1973213">
                  <a:extLst>
                    <a:ext uri="{9D8B030D-6E8A-4147-A177-3AD203B41FA5}">
                      <a16:colId xmlns:a16="http://schemas.microsoft.com/office/drawing/2014/main" val="2175774677"/>
                    </a:ext>
                  </a:extLst>
                </a:gridCol>
                <a:gridCol w="1462155">
                  <a:extLst>
                    <a:ext uri="{9D8B030D-6E8A-4147-A177-3AD203B41FA5}">
                      <a16:colId xmlns:a16="http://schemas.microsoft.com/office/drawing/2014/main" val="3772542"/>
                    </a:ext>
                  </a:extLst>
                </a:gridCol>
                <a:gridCol w="1746232">
                  <a:extLst>
                    <a:ext uri="{9D8B030D-6E8A-4147-A177-3AD203B41FA5}">
                      <a16:colId xmlns:a16="http://schemas.microsoft.com/office/drawing/2014/main" val="3417286064"/>
                    </a:ext>
                  </a:extLst>
                </a:gridCol>
              </a:tblGrid>
              <a:tr h="1415922">
                <a:tc>
                  <a:txBody>
                    <a:bodyPr/>
                    <a:lstStyle/>
                    <a:p>
                      <a:pPr algn="ctr">
                        <a:spcBef>
                          <a:spcPts val="700"/>
                        </a:spcBef>
                        <a:spcAft>
                          <a:spcPts val="700"/>
                        </a:spcAft>
                      </a:pPr>
                      <a:r>
                        <a:rPr lang="en-GB" sz="1800" b="1" dirty="0">
                          <a:solidFill>
                            <a:srgbClr val="FFFFFF"/>
                          </a:solidFill>
                          <a:effectLst/>
                          <a:latin typeface="+mn-lt"/>
                          <a:ea typeface="Roboto" panose="02000000000000000000" pitchFamily="2" charset="0"/>
                          <a:cs typeface="Arial" panose="020B0604020202020204" pitchFamily="34" charset="0"/>
                        </a:rPr>
                        <a:t>Category of countries by coverage of MHEWS</a:t>
                      </a:r>
                      <a:endParaRPr lang="en-DE" sz="1800" dirty="0">
                        <a:effectLst/>
                        <a:latin typeface="+mn-lt"/>
                        <a:ea typeface="Roboto" panose="02000000000000000000" pitchFamily="2" charset="0"/>
                        <a:cs typeface="Arial" panose="020B0604020202020204" pitchFamily="34" charset="0"/>
                      </a:endParaRPr>
                    </a:p>
                  </a:txBody>
                  <a:tcPr marL="68580" marR="68580" marT="0" marB="0" anchor="ctr"/>
                </a:tc>
                <a:tc>
                  <a:txBody>
                    <a:bodyPr/>
                    <a:lstStyle/>
                    <a:p>
                      <a:pPr algn="ctr">
                        <a:lnSpc>
                          <a:spcPct val="107000"/>
                        </a:lnSpc>
                        <a:spcBef>
                          <a:spcPts val="700"/>
                        </a:spcBef>
                        <a:spcAft>
                          <a:spcPts val="800"/>
                        </a:spcAft>
                      </a:pPr>
                      <a:r>
                        <a:rPr lang="en-GB" sz="1800" b="1" dirty="0">
                          <a:solidFill>
                            <a:srgbClr val="FFFFFF"/>
                          </a:solidFill>
                          <a:effectLst/>
                          <a:latin typeface="+mn-lt"/>
                          <a:ea typeface="Roboto" panose="02000000000000000000" pitchFamily="2" charset="0"/>
                          <a:cs typeface="Arial" panose="020B0604020202020204" pitchFamily="34" charset="0"/>
                        </a:rPr>
                        <a:t>Mortality per 100,000 population, 2005 - 2022</a:t>
                      </a:r>
                      <a:endParaRPr lang="en-DE" sz="1800" dirty="0">
                        <a:effectLst/>
                        <a:latin typeface="+mn-lt"/>
                        <a:ea typeface="Roboto" panose="02000000000000000000" pitchFamily="2"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700"/>
                        </a:spcBef>
                        <a:spcAft>
                          <a:spcPts val="800"/>
                        </a:spcAft>
                        <a:buClrTx/>
                        <a:buSzTx/>
                        <a:buFontTx/>
                        <a:buNone/>
                        <a:tabLst/>
                        <a:defRPr/>
                      </a:pPr>
                      <a:r>
                        <a:rPr lang="en-GB" sz="1800" b="1" dirty="0">
                          <a:solidFill>
                            <a:srgbClr val="FFFFFF"/>
                          </a:solidFill>
                          <a:effectLst/>
                          <a:latin typeface="+mn-lt"/>
                          <a:ea typeface="Roboto" panose="02000000000000000000" pitchFamily="2" charset="0"/>
                          <a:cs typeface="Arial" panose="020B0604020202020204" pitchFamily="34" charset="0"/>
                        </a:rPr>
                        <a:t>Affected population per 100,000 population, 2005 - 2022</a:t>
                      </a:r>
                      <a:endParaRPr lang="en-DE" sz="1800" dirty="0">
                        <a:effectLst/>
                        <a:latin typeface="+mn-lt"/>
                        <a:ea typeface="Roboto" panose="02000000000000000000" pitchFamily="2" charset="0"/>
                        <a:cs typeface="Arial" panose="020B0604020202020204" pitchFamily="34" charset="0"/>
                      </a:endParaRPr>
                    </a:p>
                  </a:txBody>
                  <a:tcPr marL="68580" marR="68580" marT="0" marB="0" anchor="ctr"/>
                </a:tc>
                <a:extLst>
                  <a:ext uri="{0D108BD9-81ED-4DB2-BD59-A6C34878D82A}">
                    <a16:rowId xmlns:a16="http://schemas.microsoft.com/office/drawing/2014/main" val="1240429807"/>
                  </a:ext>
                </a:extLst>
              </a:tr>
              <a:tr h="997556">
                <a:tc>
                  <a:txBody>
                    <a:bodyPr/>
                    <a:lstStyle/>
                    <a:p>
                      <a:pPr algn="ctr">
                        <a:spcBef>
                          <a:spcPts val="0"/>
                        </a:spcBef>
                        <a:spcAft>
                          <a:spcPts val="0"/>
                        </a:spcAft>
                      </a:pPr>
                      <a:r>
                        <a:rPr lang="en-GB" sz="1800" dirty="0">
                          <a:effectLst/>
                          <a:latin typeface="+mn-lt"/>
                          <a:ea typeface="Roboto" panose="02000000000000000000" pitchFamily="2" charset="0"/>
                          <a:cs typeface="Arial" panose="020B0604020202020204" pitchFamily="34" charset="0"/>
                        </a:rPr>
                        <a:t>Limited to moderate coverage </a:t>
                      </a:r>
                      <a:endParaRPr lang="en-DE" sz="1800" dirty="0">
                        <a:effectLst/>
                        <a:latin typeface="+mn-lt"/>
                        <a:ea typeface="Roboto" panose="02000000000000000000" pitchFamily="2" charset="0"/>
                        <a:cs typeface="Arial" panose="020B0604020202020204" pitchFamily="34" charset="0"/>
                      </a:endParaRPr>
                    </a:p>
                    <a:p>
                      <a:pPr algn="ctr">
                        <a:spcBef>
                          <a:spcPts val="0"/>
                        </a:spcBef>
                        <a:spcAft>
                          <a:spcPts val="0"/>
                        </a:spcAft>
                      </a:pPr>
                      <a:r>
                        <a:rPr lang="en-GB" sz="1800" dirty="0">
                          <a:effectLst/>
                          <a:latin typeface="+mn-lt"/>
                          <a:ea typeface="Roboto" panose="02000000000000000000" pitchFamily="2" charset="0"/>
                          <a:cs typeface="Arial" panose="020B0604020202020204" pitchFamily="34" charset="0"/>
                        </a:rPr>
                        <a:t>G1= 0 to 0. 5</a:t>
                      </a:r>
                      <a:endParaRPr lang="en-DE" sz="1800" dirty="0">
                        <a:effectLst/>
                        <a:latin typeface="+mn-lt"/>
                        <a:ea typeface="Roboto" panose="02000000000000000000" pitchFamily="2" charset="0"/>
                        <a:cs typeface="Arial" panose="020B0604020202020204" pitchFamily="34" charset="0"/>
                      </a:endParaRPr>
                    </a:p>
                  </a:txBody>
                  <a:tcPr marL="68580" marR="68580" marT="0" marB="0" anchor="ctr"/>
                </a:tc>
                <a:tc>
                  <a:txBody>
                    <a:bodyPr/>
                    <a:lstStyle/>
                    <a:p>
                      <a:pPr algn="ctr">
                        <a:spcBef>
                          <a:spcPts val="0"/>
                        </a:spcBef>
                        <a:spcAft>
                          <a:spcPts val="0"/>
                        </a:spcAft>
                      </a:pPr>
                      <a:r>
                        <a:rPr lang="en-GB" sz="1800" dirty="0">
                          <a:effectLst/>
                          <a:latin typeface="+mn-lt"/>
                          <a:ea typeface="Roboto" panose="02000000000000000000" pitchFamily="2" charset="0"/>
                          <a:cs typeface="Arial" panose="020B0604020202020204" pitchFamily="34" charset="0"/>
                        </a:rPr>
                        <a:t>4.05</a:t>
                      </a:r>
                      <a:endParaRPr lang="en-DE" sz="1800" dirty="0">
                        <a:effectLst/>
                        <a:latin typeface="+mn-lt"/>
                        <a:ea typeface="Roboto" panose="02000000000000000000" pitchFamily="2"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dirty="0">
                          <a:solidFill>
                            <a:srgbClr val="000000"/>
                          </a:solidFill>
                          <a:effectLst/>
                          <a:latin typeface="+mn-lt"/>
                          <a:ea typeface="Roboto" panose="02000000000000000000" pitchFamily="2" charset="0"/>
                          <a:cs typeface="Arial" panose="020B0604020202020204" pitchFamily="34" charset="0"/>
                        </a:rPr>
                        <a:t>3,132</a:t>
                      </a:r>
                      <a:endParaRPr lang="en-GB" sz="1800" kern="100" dirty="0">
                        <a:effectLst/>
                        <a:latin typeface="+mn-lt"/>
                        <a:ea typeface="Roboto" panose="02000000000000000000" pitchFamily="2" charset="0"/>
                        <a:cs typeface="Arial" panose="020B0604020202020204" pitchFamily="34" charset="0"/>
                      </a:endParaRPr>
                    </a:p>
                  </a:txBody>
                  <a:tcPr marL="68580" marR="68580" marT="0" marB="0" anchor="ctr"/>
                </a:tc>
                <a:extLst>
                  <a:ext uri="{0D108BD9-81ED-4DB2-BD59-A6C34878D82A}">
                    <a16:rowId xmlns:a16="http://schemas.microsoft.com/office/drawing/2014/main" val="1943395317"/>
                  </a:ext>
                </a:extLst>
              </a:tr>
              <a:tr h="1937860">
                <a:tc>
                  <a:txBody>
                    <a:bodyPr/>
                    <a:lstStyle/>
                    <a:p>
                      <a:pPr algn="ctr">
                        <a:spcBef>
                          <a:spcPts val="0"/>
                        </a:spcBef>
                        <a:spcAft>
                          <a:spcPts val="0"/>
                        </a:spcAft>
                      </a:pPr>
                      <a:r>
                        <a:rPr lang="en-GB" sz="1800" dirty="0">
                          <a:effectLst/>
                          <a:latin typeface="+mn-lt"/>
                          <a:ea typeface="Roboto" panose="02000000000000000000" pitchFamily="2" charset="0"/>
                          <a:cs typeface="Arial" panose="020B0604020202020204" pitchFamily="34" charset="0"/>
                        </a:rPr>
                        <a:t>Substantial and comprehensive coverage </a:t>
                      </a:r>
                      <a:endParaRPr lang="en-DE" sz="1800" dirty="0">
                        <a:effectLst/>
                        <a:latin typeface="+mn-lt"/>
                        <a:ea typeface="Roboto" panose="02000000000000000000" pitchFamily="2" charset="0"/>
                        <a:cs typeface="Arial" panose="020B0604020202020204" pitchFamily="34" charset="0"/>
                      </a:endParaRPr>
                    </a:p>
                    <a:p>
                      <a:pPr algn="ctr">
                        <a:spcBef>
                          <a:spcPts val="0"/>
                        </a:spcBef>
                        <a:spcAft>
                          <a:spcPts val="0"/>
                        </a:spcAft>
                      </a:pPr>
                      <a:r>
                        <a:rPr lang="en-GB" sz="1800" dirty="0">
                          <a:effectLst/>
                          <a:latin typeface="+mn-lt"/>
                          <a:ea typeface="Roboto" panose="02000000000000000000" pitchFamily="2" charset="0"/>
                          <a:cs typeface="Arial" panose="020B0604020202020204" pitchFamily="34" charset="0"/>
                        </a:rPr>
                        <a:t>G1= 0.5 to 1</a:t>
                      </a:r>
                      <a:endParaRPr lang="en-DE" sz="1800" dirty="0">
                        <a:effectLst/>
                        <a:latin typeface="+mn-lt"/>
                        <a:ea typeface="Roboto" panose="02000000000000000000" pitchFamily="2" charset="0"/>
                        <a:cs typeface="Arial" panose="020B0604020202020204" pitchFamily="34" charset="0"/>
                      </a:endParaRPr>
                    </a:p>
                  </a:txBody>
                  <a:tcPr marL="68580" marR="68580" marT="0" marB="0" anchor="ctr"/>
                </a:tc>
                <a:tc>
                  <a:txBody>
                    <a:bodyPr/>
                    <a:lstStyle/>
                    <a:p>
                      <a:pPr algn="ctr">
                        <a:spcBef>
                          <a:spcPts val="0"/>
                        </a:spcBef>
                        <a:spcAft>
                          <a:spcPts val="0"/>
                        </a:spcAft>
                      </a:pPr>
                      <a:r>
                        <a:rPr lang="en-US" sz="1800" dirty="0">
                          <a:effectLst/>
                          <a:latin typeface="+mn-lt"/>
                          <a:ea typeface="Roboto" panose="02000000000000000000" pitchFamily="2" charset="0"/>
                          <a:cs typeface="Arial" panose="020B0604020202020204" pitchFamily="34" charset="0"/>
                        </a:rPr>
                        <a:t>0.71</a:t>
                      </a:r>
                      <a:endParaRPr lang="en-DE" sz="1800" dirty="0">
                        <a:effectLst/>
                        <a:latin typeface="+mn-lt"/>
                        <a:ea typeface="Roboto" panose="02000000000000000000" pitchFamily="2"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dirty="0">
                          <a:solidFill>
                            <a:srgbClr val="000000"/>
                          </a:solidFill>
                          <a:effectLst/>
                          <a:latin typeface="+mn-lt"/>
                          <a:ea typeface="Roboto" panose="02000000000000000000" pitchFamily="2" charset="0"/>
                          <a:cs typeface="Arial" panose="020B0604020202020204" pitchFamily="34" charset="0"/>
                        </a:rPr>
                        <a:t>688</a:t>
                      </a:r>
                      <a:endParaRPr lang="en-GB" sz="1800" kern="100" dirty="0">
                        <a:effectLst/>
                        <a:latin typeface="+mn-lt"/>
                        <a:ea typeface="Roboto" panose="02000000000000000000" pitchFamily="2" charset="0"/>
                        <a:cs typeface="Arial" panose="020B0604020202020204" pitchFamily="34" charset="0"/>
                      </a:endParaRPr>
                    </a:p>
                  </a:txBody>
                  <a:tcPr marL="68580" marR="68580" marT="0" marB="0" anchor="ctr"/>
                </a:tc>
                <a:extLst>
                  <a:ext uri="{0D108BD9-81ED-4DB2-BD59-A6C34878D82A}">
                    <a16:rowId xmlns:a16="http://schemas.microsoft.com/office/drawing/2014/main" val="4024045637"/>
                  </a:ext>
                </a:extLst>
              </a:tr>
            </a:tbl>
          </a:graphicData>
        </a:graphic>
      </p:graphicFrame>
      <p:pic>
        <p:nvPicPr>
          <p:cNvPr id="3" name="Picture 2" descr="Graphical user interface, application&#10;&#10;Description automatically generated">
            <a:extLst>
              <a:ext uri="{FF2B5EF4-FFF2-40B4-BE49-F238E27FC236}">
                <a16:creationId xmlns:a16="http://schemas.microsoft.com/office/drawing/2014/main" id="{5CA2C942-265D-A633-9A05-C11515BD9C8D}"/>
              </a:ext>
            </a:extLst>
          </p:cNvPr>
          <p:cNvPicPr/>
          <p:nvPr/>
        </p:nvPicPr>
        <p:blipFill>
          <a:blip r:embed="rId2"/>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13853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pic>
        <p:nvPicPr>
          <p:cNvPr id="6" name="Picture 2">
            <a:extLst>
              <a:ext uri="{FF2B5EF4-FFF2-40B4-BE49-F238E27FC236}">
                <a16:creationId xmlns:a16="http://schemas.microsoft.com/office/drawing/2014/main" id="{F0A24DE8-29A8-0B0B-93C2-F5EE04789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314" y="820012"/>
            <a:ext cx="3842951" cy="3842951"/>
          </a:xfrm>
          <a:prstGeom prst="ellipse">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34F304-2EAC-00C1-09E6-CB984B218F42}"/>
              </a:ext>
            </a:extLst>
          </p:cNvPr>
          <p:cNvSpPr txBox="1"/>
          <p:nvPr/>
        </p:nvSpPr>
        <p:spPr>
          <a:xfrm>
            <a:off x="946837" y="820012"/>
            <a:ext cx="5900735" cy="2923877"/>
          </a:xfrm>
          <a:prstGeom prst="rect">
            <a:avLst/>
          </a:prstGeom>
          <a:noFill/>
        </p:spPr>
        <p:txBody>
          <a:bodyPr wrap="square" lIns="91440" tIns="45720" rIns="91440" bIns="45720" anchor="t">
            <a:spAutoFit/>
          </a:bodyPr>
          <a:lstStyle/>
          <a:p>
            <a:r>
              <a:rPr lang="en-US" sz="4000" b="1" dirty="0">
                <a:solidFill>
                  <a:srgbClr val="004084"/>
                </a:solidFill>
              </a:rPr>
              <a:t>Early Warnings Save Lives</a:t>
            </a:r>
            <a:endParaRPr lang="en-US" sz="4000" dirty="0">
              <a:solidFill>
                <a:srgbClr val="004084"/>
              </a:solidFill>
            </a:endParaRPr>
          </a:p>
          <a:p>
            <a:endParaRPr lang="en-US" dirty="0">
              <a:solidFill>
                <a:srgbClr val="004084"/>
              </a:solidFill>
            </a:endParaRPr>
          </a:p>
          <a:p>
            <a:pPr algn="just"/>
            <a:r>
              <a:rPr lang="en-US" dirty="0">
                <a:solidFill>
                  <a:srgbClr val="004084"/>
                </a:solidFill>
              </a:rPr>
              <a:t>"Early warnings and action save lives. To that end, today I announce the United Nations will spearhead new action to ensure </a:t>
            </a:r>
            <a:r>
              <a:rPr lang="en-US" b="1" dirty="0">
                <a:solidFill>
                  <a:srgbClr val="004084"/>
                </a:solidFill>
              </a:rPr>
              <a:t>every person on Earth is protected by early warning systems by the end of 2027</a:t>
            </a:r>
            <a:r>
              <a:rPr lang="en-US" dirty="0">
                <a:solidFill>
                  <a:srgbClr val="004084"/>
                </a:solidFill>
              </a:rPr>
              <a:t>.”</a:t>
            </a:r>
            <a:endParaRPr lang="en-US" dirty="0"/>
          </a:p>
          <a:p>
            <a:endParaRPr lang="en-US" dirty="0">
              <a:solidFill>
                <a:srgbClr val="004084"/>
              </a:solidFill>
            </a:endParaRPr>
          </a:p>
          <a:p>
            <a:pPr marL="285750" indent="-285750">
              <a:buFont typeface="Calibri"/>
              <a:buChar char="-"/>
            </a:pPr>
            <a:r>
              <a:rPr lang="en-US" dirty="0">
                <a:solidFill>
                  <a:srgbClr val="004084"/>
                </a:solidFill>
              </a:rPr>
              <a:t>UN Secretary-General António Guterres on World Meteorological Day (23 March 2022)</a:t>
            </a:r>
          </a:p>
        </p:txBody>
      </p:sp>
      <p:grpSp>
        <p:nvGrpSpPr>
          <p:cNvPr id="8" name="Group 7">
            <a:extLst>
              <a:ext uri="{FF2B5EF4-FFF2-40B4-BE49-F238E27FC236}">
                <a16:creationId xmlns:a16="http://schemas.microsoft.com/office/drawing/2014/main" id="{68DE20CE-4EB0-D33A-F4DD-A6AB920DA677}"/>
              </a:ext>
            </a:extLst>
          </p:cNvPr>
          <p:cNvGrpSpPr/>
          <p:nvPr/>
        </p:nvGrpSpPr>
        <p:grpSpPr>
          <a:xfrm>
            <a:off x="2287494" y="3780819"/>
            <a:ext cx="3213336" cy="1138773"/>
            <a:chOff x="2101649" y="3893522"/>
            <a:chExt cx="3213336" cy="1138773"/>
          </a:xfrm>
        </p:grpSpPr>
        <p:sp>
          <p:nvSpPr>
            <p:cNvPr id="9" name="TextBox 8">
              <a:extLst>
                <a:ext uri="{FF2B5EF4-FFF2-40B4-BE49-F238E27FC236}">
                  <a16:creationId xmlns:a16="http://schemas.microsoft.com/office/drawing/2014/main" id="{2131CA68-C422-B156-E52C-4894D4D8E850}"/>
                </a:ext>
              </a:extLst>
            </p:cNvPr>
            <p:cNvSpPr txBox="1"/>
            <p:nvPr/>
          </p:nvSpPr>
          <p:spPr>
            <a:xfrm>
              <a:off x="2103480" y="3893522"/>
              <a:ext cx="3071675" cy="769441"/>
            </a:xfrm>
            <a:prstGeom prst="rect">
              <a:avLst/>
            </a:prstGeom>
            <a:noFill/>
          </p:spPr>
          <p:txBody>
            <a:bodyPr wrap="none" rtlCol="0">
              <a:spAutoFit/>
            </a:bodyPr>
            <a:lstStyle/>
            <a:p>
              <a:r>
                <a:rPr lang="en-US" sz="4400" b="1">
                  <a:solidFill>
                    <a:srgbClr val="004084"/>
                  </a:solidFill>
                </a:rPr>
                <a:t>$3.1 Billion</a:t>
              </a:r>
            </a:p>
          </p:txBody>
        </p:sp>
        <p:sp>
          <p:nvSpPr>
            <p:cNvPr id="10" name="TextBox 9">
              <a:extLst>
                <a:ext uri="{FF2B5EF4-FFF2-40B4-BE49-F238E27FC236}">
                  <a16:creationId xmlns:a16="http://schemas.microsoft.com/office/drawing/2014/main" id="{43505212-53BA-065C-0FB1-4098834AF01D}"/>
                </a:ext>
              </a:extLst>
            </p:cNvPr>
            <p:cNvSpPr txBox="1"/>
            <p:nvPr/>
          </p:nvSpPr>
          <p:spPr>
            <a:xfrm>
              <a:off x="2101649" y="4662963"/>
              <a:ext cx="3213336" cy="369332"/>
            </a:xfrm>
            <a:prstGeom prst="rect">
              <a:avLst/>
            </a:prstGeom>
            <a:noFill/>
          </p:spPr>
          <p:txBody>
            <a:bodyPr wrap="square">
              <a:spAutoFit/>
            </a:bodyPr>
            <a:lstStyle/>
            <a:p>
              <a:r>
                <a:rPr lang="en-US">
                  <a:solidFill>
                    <a:srgbClr val="004084"/>
                  </a:solidFill>
                </a:rPr>
                <a:t>of additional funding by 2027</a:t>
              </a:r>
            </a:p>
          </p:txBody>
        </p:sp>
      </p:grpSp>
      <p:sp>
        <p:nvSpPr>
          <p:cNvPr id="11" name="TextBox 10">
            <a:extLst>
              <a:ext uri="{FF2B5EF4-FFF2-40B4-BE49-F238E27FC236}">
                <a16:creationId xmlns:a16="http://schemas.microsoft.com/office/drawing/2014/main" id="{00BA341A-D06C-746A-7B83-297BFA37A5AA}"/>
              </a:ext>
            </a:extLst>
          </p:cNvPr>
          <p:cNvSpPr txBox="1"/>
          <p:nvPr/>
        </p:nvSpPr>
        <p:spPr>
          <a:xfrm>
            <a:off x="944888" y="5380399"/>
            <a:ext cx="68431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4084"/>
                </a:solidFill>
                <a:ea typeface="Roboto"/>
                <a:cs typeface="Roboto"/>
              </a:rPr>
              <a:t>The </a:t>
            </a:r>
            <a:r>
              <a:rPr lang="en-US" i="1">
                <a:solidFill>
                  <a:srgbClr val="004084"/>
                </a:solidFill>
                <a:ea typeface="Roboto"/>
                <a:cs typeface="Roboto"/>
              </a:rPr>
              <a:t>Early Warnings for All: Executive Action Plan 2023-2027</a:t>
            </a:r>
            <a:br>
              <a:rPr lang="en-US" i="1">
                <a:solidFill>
                  <a:srgbClr val="004084"/>
                </a:solidFill>
                <a:ea typeface="Roboto"/>
                <a:cs typeface="Roboto"/>
              </a:rPr>
            </a:br>
            <a:r>
              <a:rPr lang="en-US">
                <a:solidFill>
                  <a:srgbClr val="004084"/>
                </a:solidFill>
                <a:ea typeface="Roboto"/>
                <a:cs typeface="Roboto"/>
              </a:rPr>
              <a:t>was released at UNCCC COP-27 and endorsed by all parties.​</a:t>
            </a:r>
            <a:endParaRPr lang="en-US"/>
          </a:p>
        </p:txBody>
      </p:sp>
    </p:spTree>
    <p:extLst>
      <p:ext uri="{BB962C8B-B14F-4D97-AF65-F5344CB8AC3E}">
        <p14:creationId xmlns:p14="http://schemas.microsoft.com/office/powerpoint/2010/main" val="4239487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EF3F-4B5A-B7AD-14AC-54677FB0014F}"/>
              </a:ext>
            </a:extLst>
          </p:cNvPr>
          <p:cNvSpPr>
            <a:spLocks noGrp="1"/>
          </p:cNvSpPr>
          <p:nvPr>
            <p:ph type="title"/>
          </p:nvPr>
        </p:nvSpPr>
        <p:spPr>
          <a:xfrm>
            <a:off x="0" y="220719"/>
            <a:ext cx="12229738" cy="1123976"/>
          </a:xfrm>
          <a:noFill/>
        </p:spPr>
        <p:txBody>
          <a:bodyPr>
            <a:normAutofit/>
          </a:bodyPr>
          <a:lstStyle/>
          <a:p>
            <a:r>
              <a:rPr lang="en-GB" sz="3200" dirty="0">
                <a:solidFill>
                  <a:schemeClr val="accent1"/>
                </a:solidFill>
                <a:latin typeface="Roboto Black"/>
                <a:ea typeface="Roboto Black"/>
                <a:cs typeface="Roboto Black"/>
              </a:rPr>
              <a:t>Hidden Costs of Cascading Effect on the Socio-economic System</a:t>
            </a:r>
          </a:p>
        </p:txBody>
      </p:sp>
      <p:sp>
        <p:nvSpPr>
          <p:cNvPr id="10" name="TextBox 9">
            <a:extLst>
              <a:ext uri="{FF2B5EF4-FFF2-40B4-BE49-F238E27FC236}">
                <a16:creationId xmlns:a16="http://schemas.microsoft.com/office/drawing/2014/main" id="{492952D0-6766-15D1-B4EA-FB2F14C9BB8D}"/>
              </a:ext>
            </a:extLst>
          </p:cNvPr>
          <p:cNvSpPr txBox="1"/>
          <p:nvPr/>
        </p:nvSpPr>
        <p:spPr>
          <a:xfrm>
            <a:off x="241069" y="2172817"/>
            <a:ext cx="3557847" cy="1631216"/>
          </a:xfrm>
          <a:prstGeom prst="rect">
            <a:avLst/>
          </a:prstGeom>
          <a:solidFill>
            <a:schemeClr val="accent1">
              <a:lumMod val="40000"/>
              <a:lumOff val="60000"/>
            </a:schemeClr>
          </a:solidFill>
        </p:spPr>
        <p:txBody>
          <a:bodyPr wrap="square">
            <a:spAutoFit/>
          </a:bodyPr>
          <a:lstStyle/>
          <a:p>
            <a:r>
              <a:rPr lang="en-US" sz="2000" b="1" dirty="0">
                <a:effectLst/>
                <a:latin typeface="Calibri" panose="020F0502020204030204" pitchFamily="34" charset="0"/>
                <a:ea typeface="DengXian" panose="02010600030101010101" pitchFamily="2" charset="-122"/>
                <a:cs typeface="Arial" panose="020B0604020202020204" pitchFamily="34" charset="0"/>
              </a:rPr>
              <a:t>The damage to the</a:t>
            </a:r>
          </a:p>
          <a:p>
            <a:r>
              <a:rPr lang="en-US" sz="2000" b="1" dirty="0">
                <a:effectLst/>
                <a:latin typeface="Calibri" panose="020F0502020204030204" pitchFamily="34" charset="0"/>
                <a:ea typeface="DengXian" panose="02010600030101010101" pitchFamily="2" charset="-122"/>
                <a:cs typeface="Arial" panose="020B0604020202020204" pitchFamily="34" charset="0"/>
              </a:rPr>
              <a:t>environment, </a:t>
            </a:r>
          </a:p>
          <a:p>
            <a:r>
              <a:rPr lang="en-US" sz="2000" b="1" dirty="0">
                <a:latin typeface="Calibri" panose="020F0502020204030204" pitchFamily="34" charset="0"/>
                <a:ea typeface="DengXian" panose="02010600030101010101" pitchFamily="2" charset="-122"/>
                <a:cs typeface="Arial" panose="020B0604020202020204" pitchFamily="34" charset="0"/>
              </a:rPr>
              <a:t>Environment</a:t>
            </a:r>
            <a:r>
              <a:rPr lang="en-US" sz="2000" b="1" dirty="0">
                <a:effectLst/>
                <a:latin typeface="Calibri" panose="020F0502020204030204" pitchFamily="34" charset="0"/>
                <a:ea typeface="DengXian" panose="02010600030101010101" pitchFamily="2" charset="-122"/>
                <a:cs typeface="Arial" panose="020B0604020202020204" pitchFamily="34" charset="0"/>
              </a:rPr>
              <a:t> and biodiversity loss, </a:t>
            </a:r>
          </a:p>
          <a:p>
            <a:r>
              <a:rPr lang="en-US" sz="2000" b="1" dirty="0">
                <a:effectLst/>
                <a:latin typeface="Calibri" panose="020F0502020204030204" pitchFamily="34" charset="0"/>
                <a:ea typeface="DengXian" panose="02010600030101010101" pitchFamily="2" charset="-122"/>
                <a:cs typeface="Arial" panose="020B0604020202020204" pitchFamily="34" charset="0"/>
              </a:rPr>
              <a:t>pollution of soil, water, and air, </a:t>
            </a:r>
          </a:p>
        </p:txBody>
      </p:sp>
      <p:sp>
        <p:nvSpPr>
          <p:cNvPr id="11" name="Rectangle 10">
            <a:extLst>
              <a:ext uri="{FF2B5EF4-FFF2-40B4-BE49-F238E27FC236}">
                <a16:creationId xmlns:a16="http://schemas.microsoft.com/office/drawing/2014/main" id="{C2BA300A-2595-B00E-C166-97A72064A02F}"/>
              </a:ext>
            </a:extLst>
          </p:cNvPr>
          <p:cNvSpPr/>
          <p:nvPr/>
        </p:nvSpPr>
        <p:spPr>
          <a:xfrm>
            <a:off x="5444836" y="1837112"/>
            <a:ext cx="6323215" cy="21114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Calibri" panose="020F0502020204030204" pitchFamily="34" charset="0"/>
                <a:ea typeface="DengXian" panose="02010600030101010101" pitchFamily="2" charset="-122"/>
                <a:cs typeface="Arial" panose="020B0604020202020204" pitchFamily="34" charset="0"/>
              </a:rPr>
              <a:t>H</a:t>
            </a:r>
            <a:r>
              <a:rPr lang="en-US" sz="2000" b="1" dirty="0">
                <a:effectLst/>
                <a:latin typeface="Calibri" panose="020F0502020204030204" pitchFamily="34" charset="0"/>
                <a:ea typeface="DengXian" panose="02010600030101010101" pitchFamily="2" charset="-122"/>
                <a:cs typeface="Arial" panose="020B0604020202020204" pitchFamily="34" charset="0"/>
              </a:rPr>
              <a:t>ealth, </a:t>
            </a:r>
          </a:p>
          <a:p>
            <a:r>
              <a:rPr lang="en-US" sz="2000" b="1" dirty="0">
                <a:effectLst/>
                <a:latin typeface="Calibri" panose="020F0502020204030204" pitchFamily="34" charset="0"/>
                <a:ea typeface="DengXian" panose="02010600030101010101" pitchFamily="2" charset="-122"/>
                <a:cs typeface="Arial" panose="020B0604020202020204" pitchFamily="34" charset="0"/>
              </a:rPr>
              <a:t>Economic development, </a:t>
            </a:r>
          </a:p>
          <a:p>
            <a:r>
              <a:rPr lang="en-US" sz="2000" b="1" dirty="0">
                <a:effectLst/>
                <a:latin typeface="Calibri" panose="020F0502020204030204" pitchFamily="34" charset="0"/>
                <a:ea typeface="DengXian" panose="02010600030101010101" pitchFamily="2" charset="-122"/>
                <a:cs typeface="Arial" panose="020B0604020202020204" pitchFamily="34" charset="0"/>
              </a:rPr>
              <a:t>Loss of income, </a:t>
            </a:r>
          </a:p>
          <a:p>
            <a:r>
              <a:rPr lang="en-US" sz="2000" b="1" dirty="0">
                <a:effectLst/>
                <a:latin typeface="Calibri" panose="020F0502020204030204" pitchFamily="34" charset="0"/>
                <a:ea typeface="DengXian" panose="02010600030101010101" pitchFamily="2" charset="-122"/>
                <a:cs typeface="Arial" panose="020B0604020202020204" pitchFamily="34" charset="0"/>
              </a:rPr>
              <a:t>Disruption of the welfare</a:t>
            </a:r>
          </a:p>
          <a:p>
            <a:r>
              <a:rPr lang="en-US" sz="2000" b="1" dirty="0">
                <a:effectLst/>
                <a:latin typeface="Calibri" panose="020F0502020204030204" pitchFamily="34" charset="0"/>
                <a:ea typeface="DengXian" panose="02010600030101010101" pitchFamily="2" charset="-122"/>
                <a:cs typeface="Arial" panose="020B0604020202020204" pitchFamily="34" charset="0"/>
              </a:rPr>
              <a:t>Displacement and the conflict to access the limited resources. </a:t>
            </a:r>
            <a:endParaRPr lang="fr-CH" sz="2000" dirty="0"/>
          </a:p>
        </p:txBody>
      </p:sp>
      <p:sp>
        <p:nvSpPr>
          <p:cNvPr id="12" name="Arrow: Striped Right 11">
            <a:extLst>
              <a:ext uri="{FF2B5EF4-FFF2-40B4-BE49-F238E27FC236}">
                <a16:creationId xmlns:a16="http://schemas.microsoft.com/office/drawing/2014/main" id="{51780E32-8EBE-0233-B41A-0ED32F712057}"/>
              </a:ext>
            </a:extLst>
          </p:cNvPr>
          <p:cNvSpPr/>
          <p:nvPr/>
        </p:nvSpPr>
        <p:spPr>
          <a:xfrm>
            <a:off x="4397433" y="2547851"/>
            <a:ext cx="739832" cy="88114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sp>
        <p:nvSpPr>
          <p:cNvPr id="13" name="TextBox 12">
            <a:extLst>
              <a:ext uri="{FF2B5EF4-FFF2-40B4-BE49-F238E27FC236}">
                <a16:creationId xmlns:a16="http://schemas.microsoft.com/office/drawing/2014/main" id="{4545D59C-2CA2-F6D5-A149-4F56A915962E}"/>
              </a:ext>
            </a:extLst>
          </p:cNvPr>
          <p:cNvSpPr txBox="1"/>
          <p:nvPr/>
        </p:nvSpPr>
        <p:spPr>
          <a:xfrm>
            <a:off x="1686098" y="4597965"/>
            <a:ext cx="8819803" cy="1477328"/>
          </a:xfrm>
          <a:prstGeom prst="rect">
            <a:avLst/>
          </a:prstGeom>
          <a:noFill/>
        </p:spPr>
        <p:txBody>
          <a:bodyPr wrap="square" rtlCol="0">
            <a:spAutoFit/>
          </a:bodyPr>
          <a:lstStyle/>
          <a:p>
            <a:r>
              <a:rPr lang="en-US" b="1" dirty="0">
                <a:solidFill>
                  <a:srgbClr val="FF0000"/>
                </a:solidFill>
              </a:rPr>
              <a:t>Requires: </a:t>
            </a:r>
          </a:p>
          <a:p>
            <a:pPr marL="285750" indent="-285750">
              <a:buFont typeface="Arial" panose="020B0604020202020204" pitchFamily="34" charset="0"/>
              <a:buChar char="•"/>
            </a:pPr>
            <a:r>
              <a:rPr lang="en-US" b="1" dirty="0">
                <a:solidFill>
                  <a:srgbClr val="FF0000"/>
                </a:solidFill>
              </a:rPr>
              <a:t>all of society approach to identify real loss and damage, as well as to identify and implement the appropriate solutions</a:t>
            </a:r>
          </a:p>
          <a:p>
            <a:pPr marL="285750" indent="-285750">
              <a:buFont typeface="Arial" panose="020B0604020202020204" pitchFamily="34" charset="0"/>
              <a:buChar char="•"/>
            </a:pPr>
            <a:r>
              <a:rPr lang="en-US" b="1" dirty="0">
                <a:solidFill>
                  <a:srgbClr val="FF0000"/>
                </a:solidFill>
              </a:rPr>
              <a:t>Resilience dividends approach</a:t>
            </a:r>
          </a:p>
          <a:p>
            <a:r>
              <a:rPr lang="en-US" b="1" dirty="0">
                <a:solidFill>
                  <a:srgbClr val="FF0000"/>
                </a:solidFill>
              </a:rPr>
              <a:t> </a:t>
            </a:r>
            <a:endParaRPr lang="fr-CH" b="1" dirty="0">
              <a:solidFill>
                <a:srgbClr val="FF0000"/>
              </a:solidFill>
            </a:endParaRPr>
          </a:p>
        </p:txBody>
      </p:sp>
      <p:pic>
        <p:nvPicPr>
          <p:cNvPr id="5" name="Picture 4" descr="Graphical user interface, application&#10;&#10;Description automatically generated">
            <a:extLst>
              <a:ext uri="{FF2B5EF4-FFF2-40B4-BE49-F238E27FC236}">
                <a16:creationId xmlns:a16="http://schemas.microsoft.com/office/drawing/2014/main" id="{0E98DB05-E6B8-4107-8B5D-A5D2D5C514CF}"/>
              </a:ext>
            </a:extLst>
          </p:cNvPr>
          <p:cNvPicPr/>
          <p:nvPr/>
        </p:nvPicPr>
        <p:blipFill>
          <a:blip r:embed="rId2"/>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245930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E5AC-5C2F-2791-B1BF-4FF6202E54C1}"/>
              </a:ext>
            </a:extLst>
          </p:cNvPr>
          <p:cNvSpPr>
            <a:spLocks noGrp="1"/>
          </p:cNvSpPr>
          <p:nvPr>
            <p:ph type="title"/>
          </p:nvPr>
        </p:nvSpPr>
        <p:spPr>
          <a:xfrm>
            <a:off x="609964" y="163468"/>
            <a:ext cx="10972076" cy="802805"/>
          </a:xfrm>
        </p:spPr>
        <p:txBody>
          <a:bodyPr vert="horz" lIns="91440" tIns="45720" rIns="91440" bIns="45720" rtlCol="0" anchor="ctr">
            <a:normAutofit/>
          </a:bodyPr>
          <a:lstStyle/>
          <a:p>
            <a:r>
              <a:rPr lang="en-US" sz="4000" dirty="0">
                <a:solidFill>
                  <a:schemeClr val="accent1"/>
                </a:solidFill>
                <a:latin typeface="Roboto Black"/>
                <a:ea typeface="Roboto Black"/>
                <a:cs typeface="Roboto Black"/>
              </a:rPr>
              <a:t>Goals for EW4All</a:t>
            </a:r>
          </a:p>
        </p:txBody>
      </p:sp>
      <p:sp>
        <p:nvSpPr>
          <p:cNvPr id="3" name="Content Placeholder 2">
            <a:extLst>
              <a:ext uri="{FF2B5EF4-FFF2-40B4-BE49-F238E27FC236}">
                <a16:creationId xmlns:a16="http://schemas.microsoft.com/office/drawing/2014/main" id="{C74CD581-CC2E-3666-368B-9CCC81F91733}"/>
              </a:ext>
            </a:extLst>
          </p:cNvPr>
          <p:cNvSpPr>
            <a:spLocks noGrp="1"/>
          </p:cNvSpPr>
          <p:nvPr>
            <p:ph sz="half" idx="1"/>
          </p:nvPr>
        </p:nvSpPr>
        <p:spPr>
          <a:xfrm>
            <a:off x="466097" y="1310643"/>
            <a:ext cx="6486163" cy="4833616"/>
          </a:xfrm>
        </p:spPr>
        <p:txBody>
          <a:bodyPr vert="horz" wrap="square" lIns="0" tIns="52153" rIns="104306" bIns="52153" numCol="1" anchor="t" anchorCtr="0" compatLnSpc="1">
            <a:prstTxWarp prst="textNoShape">
              <a:avLst/>
            </a:prstTxWarp>
            <a:noAutofit/>
          </a:bodyPr>
          <a:lstStyle/>
          <a:p>
            <a:pPr>
              <a:lnSpc>
                <a:spcPct val="110000"/>
              </a:lnSpc>
              <a:spcAft>
                <a:spcPts val="600"/>
              </a:spcAft>
              <a:buClr>
                <a:srgbClr val="FFC000"/>
              </a:buClr>
            </a:pP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All countries have accessible,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understandable</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usable and relevant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disaster</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risk</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information and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assessment</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available</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to people at national &amp; local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levels</a:t>
            </a:r>
            <a:endPar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endParaRPr>
          </a:p>
          <a:p>
            <a:pPr>
              <a:lnSpc>
                <a:spcPct val="110000"/>
              </a:lnSpc>
              <a:spcAft>
                <a:spcPts val="600"/>
              </a:spcAft>
              <a:buClr>
                <a:srgbClr val="FFC000"/>
              </a:buClr>
            </a:pP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All countries have multi-</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hazard</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impact-</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based</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forecasting</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&amp; monitoring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capabilities</a:t>
            </a:r>
            <a:endPar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endParaRPr>
          </a:p>
          <a:p>
            <a:pPr>
              <a:lnSpc>
                <a:spcPct val="110000"/>
              </a:lnSpc>
              <a:spcAft>
                <a:spcPts val="600"/>
              </a:spcAft>
              <a:buClr>
                <a:srgbClr val="FFC000"/>
              </a:buClr>
            </a:pP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All countries'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governments</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have a plan to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act</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on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early</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warnings</a:t>
            </a:r>
          </a:p>
          <a:p>
            <a:pPr>
              <a:lnSpc>
                <a:spcPct val="110000"/>
              </a:lnSpc>
              <a:spcAft>
                <a:spcPts val="600"/>
              </a:spcAft>
              <a:buClr>
                <a:srgbClr val="FFC000"/>
              </a:buClr>
            </a:pP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All people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risk</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can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be</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reached</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and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will</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receive</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an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alert</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that</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they</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can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understand</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and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act</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upon</a:t>
            </a:r>
            <a:endPar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endParaRPr>
          </a:p>
          <a:p>
            <a:pPr>
              <a:lnSpc>
                <a:spcPct val="110000"/>
              </a:lnSpc>
              <a:buClr>
                <a:srgbClr val="FFC000"/>
              </a:buClr>
            </a:pP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All populations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exposed</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to or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risk</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from</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disasters</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are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protected</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through</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pre-emptive</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evacuation</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following</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a:t>
            </a:r>
            <a:r>
              <a:rPr lang="fr-CH" sz="2000" kern="0" dirty="0" err="1">
                <a:solidFill>
                  <a:srgbClr val="004084"/>
                </a:solidFill>
                <a:latin typeface="Roboto" panose="02000000000000000000" pitchFamily="2" charset="0"/>
                <a:ea typeface="Roboto" panose="02000000000000000000" pitchFamily="2" charset="0"/>
                <a:cs typeface="Roboto" panose="02000000000000000000" pitchFamily="2" charset="0"/>
              </a:rPr>
              <a:t>early</a:t>
            </a:r>
            <a:r>
              <a:rPr lang="fr-CH" sz="2000" kern="0" dirty="0">
                <a:solidFill>
                  <a:srgbClr val="004084"/>
                </a:solidFill>
                <a:latin typeface="Roboto" panose="02000000000000000000" pitchFamily="2" charset="0"/>
                <a:ea typeface="Roboto" panose="02000000000000000000" pitchFamily="2" charset="0"/>
                <a:cs typeface="Roboto" panose="02000000000000000000" pitchFamily="2" charset="0"/>
              </a:rPr>
              <a:t> warnings</a:t>
            </a:r>
          </a:p>
        </p:txBody>
      </p:sp>
      <p:sp>
        <p:nvSpPr>
          <p:cNvPr id="8" name="TextBox 7">
            <a:extLst>
              <a:ext uri="{FF2B5EF4-FFF2-40B4-BE49-F238E27FC236}">
                <a16:creationId xmlns:a16="http://schemas.microsoft.com/office/drawing/2014/main" id="{528056FC-AB48-69C1-2D7A-A1E91B16FD9A}"/>
              </a:ext>
            </a:extLst>
          </p:cNvPr>
          <p:cNvSpPr txBox="1"/>
          <p:nvPr/>
        </p:nvSpPr>
        <p:spPr bwMode="auto">
          <a:xfrm>
            <a:off x="6952260" y="2221003"/>
            <a:ext cx="5239741" cy="2421553"/>
          </a:xfrm>
          <a:prstGeom prst="rect">
            <a:avLst/>
          </a:prstGeom>
          <a:solidFill>
            <a:schemeClr val="accent6">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rtlCol="0" anchor="ctr" anchorCtr="0" compatLnSpc="1">
            <a:prstTxWarp prst="textNoShape">
              <a:avLst/>
            </a:prstTxWarp>
            <a:normAutofit/>
          </a:bodyPr>
          <a:lstStyle/>
          <a:p>
            <a:pPr lvl="1" defTabSz="945886"/>
            <a:r>
              <a:rPr lang="en-US" sz="2400">
                <a:solidFill>
                  <a:srgbClr val="004084"/>
                </a:solidFill>
                <a:latin typeface="Roboto"/>
                <a:ea typeface="Roboto"/>
                <a:cs typeface="Roboto"/>
              </a:rPr>
              <a:t>EW4All is </a:t>
            </a:r>
            <a:r>
              <a:rPr lang="en-US" sz="2400" b="1">
                <a:solidFill>
                  <a:srgbClr val="004084"/>
                </a:solidFill>
                <a:latin typeface="Roboto"/>
                <a:ea typeface="Roboto"/>
                <a:cs typeface="Roboto"/>
              </a:rPr>
              <a:t>not </a:t>
            </a:r>
            <a:r>
              <a:rPr lang="en-US" sz="2400">
                <a:solidFill>
                  <a:srgbClr val="004084"/>
                </a:solidFill>
                <a:latin typeface="Roboto"/>
                <a:ea typeface="Roboto"/>
                <a:cs typeface="Roboto"/>
              </a:rPr>
              <a:t>a </a:t>
            </a:r>
            <a:r>
              <a:rPr lang="en-US" sz="2400" err="1">
                <a:solidFill>
                  <a:srgbClr val="004084"/>
                </a:solidFill>
                <a:latin typeface="Roboto"/>
                <a:ea typeface="Roboto"/>
                <a:cs typeface="Roboto"/>
              </a:rPr>
              <a:t>programme</a:t>
            </a:r>
            <a:r>
              <a:rPr lang="en-US" sz="2400">
                <a:solidFill>
                  <a:srgbClr val="004084"/>
                </a:solidFill>
                <a:latin typeface="Roboto"/>
                <a:ea typeface="Roboto"/>
                <a:cs typeface="Roboto"/>
              </a:rPr>
              <a:t>.</a:t>
            </a:r>
            <a:endParaRPr lang="en-US">
              <a:solidFill>
                <a:srgbClr val="294A64"/>
              </a:solidFill>
              <a:latin typeface="ＭＳ Ｐゴシック"/>
              <a:ea typeface="ＭＳ Ｐゴシック"/>
              <a:cs typeface="Arial"/>
            </a:endParaRPr>
          </a:p>
          <a:p>
            <a:pPr lvl="1" defTabSz="945886"/>
            <a:endParaRPr lang="en-US" sz="2400">
              <a:solidFill>
                <a:srgbClr val="004084"/>
              </a:solidFill>
              <a:latin typeface="Roboto"/>
              <a:ea typeface="Roboto"/>
              <a:cs typeface="Roboto"/>
            </a:endParaRPr>
          </a:p>
          <a:p>
            <a:pPr lvl="1" defTabSz="945886"/>
            <a:r>
              <a:rPr lang="en-US" sz="2400">
                <a:solidFill>
                  <a:srgbClr val="004084"/>
                </a:solidFill>
                <a:latin typeface="Roboto"/>
                <a:ea typeface="Roboto"/>
                <a:cs typeface="Roboto"/>
              </a:rPr>
              <a:t>It is our collective target towards which we can all contribute—</a:t>
            </a:r>
            <a:br>
              <a:rPr lang="en-US" sz="2400">
                <a:solidFill>
                  <a:srgbClr val="004084"/>
                </a:solidFill>
                <a:latin typeface="Roboto"/>
                <a:ea typeface="Roboto"/>
                <a:cs typeface="Roboto"/>
              </a:rPr>
            </a:br>
            <a:r>
              <a:rPr lang="en-US" sz="2400">
                <a:solidFill>
                  <a:srgbClr val="004084"/>
                </a:solidFill>
                <a:latin typeface="Roboto"/>
                <a:ea typeface="Roboto"/>
                <a:cs typeface="Roboto"/>
              </a:rPr>
              <a:t>no green light required.</a:t>
            </a:r>
            <a:endParaRPr lang="en-US"/>
          </a:p>
        </p:txBody>
      </p:sp>
      <p:sp>
        <p:nvSpPr>
          <p:cNvPr id="4" name="TextBox 3">
            <a:extLst>
              <a:ext uri="{FF2B5EF4-FFF2-40B4-BE49-F238E27FC236}">
                <a16:creationId xmlns:a16="http://schemas.microsoft.com/office/drawing/2014/main" id="{E2C20695-D5FB-E635-3179-C313A0C56B91}"/>
              </a:ext>
            </a:extLst>
          </p:cNvPr>
          <p:cNvSpPr txBox="1"/>
          <p:nvPr/>
        </p:nvSpPr>
        <p:spPr>
          <a:xfrm>
            <a:off x="574784" y="6178111"/>
            <a:ext cx="524597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solidFill>
                  <a:srgbClr val="004084"/>
                </a:solidFill>
              </a:rPr>
              <a:t>UNDRR and WMO (2022) "Global Status of Multi-Hazard Early Warning Systems: Target G", UNDRR</a:t>
            </a:r>
          </a:p>
        </p:txBody>
      </p:sp>
      <p:pic>
        <p:nvPicPr>
          <p:cNvPr id="5" name="Picture 4" descr="Graphical user interface, application&#10;&#10;Description automatically generated">
            <a:extLst>
              <a:ext uri="{FF2B5EF4-FFF2-40B4-BE49-F238E27FC236}">
                <a16:creationId xmlns:a16="http://schemas.microsoft.com/office/drawing/2014/main" id="{CF125C1F-46E2-E9AC-6CA1-0141FCC447A8}"/>
              </a:ext>
            </a:extLst>
          </p:cNvPr>
          <p:cNvPicPr/>
          <p:nvPr/>
        </p:nvPicPr>
        <p:blipFill>
          <a:blip r:embed="rId2"/>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665883416"/>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F0A50D-C379-8524-9FBB-C658BE4D1239}"/>
              </a:ext>
            </a:extLst>
          </p:cNvPr>
          <p:cNvPicPr>
            <a:picLocks noChangeAspect="1"/>
          </p:cNvPicPr>
          <p:nvPr/>
        </p:nvPicPr>
        <p:blipFill rotWithShape="1">
          <a:blip r:embed="rId2"/>
          <a:srcRect l="9819" t="2321" r="16390"/>
          <a:stretch/>
        </p:blipFill>
        <p:spPr>
          <a:xfrm>
            <a:off x="6814937" y="1214096"/>
            <a:ext cx="4954137" cy="4816110"/>
          </a:xfrm>
          <a:prstGeom prst="rect">
            <a:avLst/>
          </a:prstGeom>
        </p:spPr>
      </p:pic>
      <p:sp>
        <p:nvSpPr>
          <p:cNvPr id="2" name="Title 1">
            <a:extLst>
              <a:ext uri="{FF2B5EF4-FFF2-40B4-BE49-F238E27FC236}">
                <a16:creationId xmlns:a16="http://schemas.microsoft.com/office/drawing/2014/main" id="{FA702D7F-65FC-26FA-C6CC-5FCBA73D37E1}"/>
              </a:ext>
            </a:extLst>
          </p:cNvPr>
          <p:cNvSpPr>
            <a:spLocks noGrp="1"/>
          </p:cNvSpPr>
          <p:nvPr>
            <p:ph type="title"/>
          </p:nvPr>
        </p:nvSpPr>
        <p:spPr>
          <a:xfrm>
            <a:off x="403101" y="291978"/>
            <a:ext cx="10930874" cy="1325563"/>
          </a:xfrm>
        </p:spPr>
        <p:txBody>
          <a:bodyPr vert="horz" lIns="91440" tIns="45720" rIns="91440" bIns="45720" rtlCol="0" anchor="ctr">
            <a:normAutofit/>
          </a:bodyPr>
          <a:lstStyle/>
          <a:p>
            <a:r>
              <a:rPr lang="en-US" sz="4000" dirty="0">
                <a:solidFill>
                  <a:schemeClr val="accent1"/>
                </a:solidFill>
                <a:latin typeface="Roboto Black"/>
                <a:ea typeface="Roboto Black"/>
                <a:cs typeface="Roboto Black"/>
              </a:rPr>
              <a:t>People-</a:t>
            </a:r>
            <a:r>
              <a:rPr lang="en-US" sz="4000" dirty="0" err="1">
                <a:solidFill>
                  <a:schemeClr val="accent1"/>
                </a:solidFill>
                <a:latin typeface="Roboto Black"/>
                <a:ea typeface="Roboto Black"/>
                <a:cs typeface="Roboto Black"/>
              </a:rPr>
              <a:t>Centred</a:t>
            </a:r>
            <a:r>
              <a:rPr lang="en-US" sz="4000" dirty="0">
                <a:solidFill>
                  <a:schemeClr val="accent1"/>
                </a:solidFill>
                <a:latin typeface="Roboto Black"/>
                <a:ea typeface="Roboto Black"/>
                <a:cs typeface="Roboto Black"/>
              </a:rPr>
              <a:t> MHEWS</a:t>
            </a:r>
          </a:p>
        </p:txBody>
      </p:sp>
      <p:sp>
        <p:nvSpPr>
          <p:cNvPr id="3" name="Content Placeholder 2">
            <a:extLst>
              <a:ext uri="{FF2B5EF4-FFF2-40B4-BE49-F238E27FC236}">
                <a16:creationId xmlns:a16="http://schemas.microsoft.com/office/drawing/2014/main" id="{7F7109DF-0629-ADF4-E29F-1FD324579F0D}"/>
              </a:ext>
            </a:extLst>
          </p:cNvPr>
          <p:cNvSpPr>
            <a:spLocks noGrp="1"/>
          </p:cNvSpPr>
          <p:nvPr>
            <p:ph idx="1"/>
          </p:nvPr>
        </p:nvSpPr>
        <p:spPr>
          <a:xfrm>
            <a:off x="914401" y="2405057"/>
            <a:ext cx="4954137" cy="793584"/>
          </a:xfrm>
        </p:spPr>
        <p:txBody>
          <a:bodyPr/>
          <a:lstStyle/>
          <a:p>
            <a:pPr marL="0" indent="0">
              <a:buNone/>
            </a:pPr>
            <a:r>
              <a:rPr lang="en-US" sz="1800"/>
              <a:t>Civil society engagement required to turn</a:t>
            </a:r>
          </a:p>
          <a:p>
            <a:pPr marL="0" indent="0">
              <a:buNone/>
            </a:pPr>
            <a:r>
              <a:rPr lang="en-US" sz="1800" b="1"/>
              <a:t>“last mile” communities </a:t>
            </a:r>
            <a:r>
              <a:rPr lang="en-US" sz="1800"/>
              <a:t>into </a:t>
            </a:r>
            <a:r>
              <a:rPr lang="en-US" sz="1800" b="1"/>
              <a:t>“</a:t>
            </a:r>
            <a:r>
              <a:rPr lang="en-US" sz="1800" b="1">
                <a:sym typeface="Wingdings" panose="05000000000000000000" pitchFamily="2" charset="2"/>
              </a:rPr>
              <a:t>first mile” actors</a:t>
            </a:r>
            <a:endParaRPr lang="en-US" sz="1800" b="1"/>
          </a:p>
        </p:txBody>
      </p:sp>
      <p:sp>
        <p:nvSpPr>
          <p:cNvPr id="4" name="TextBox 3">
            <a:extLst>
              <a:ext uri="{FF2B5EF4-FFF2-40B4-BE49-F238E27FC236}">
                <a16:creationId xmlns:a16="http://schemas.microsoft.com/office/drawing/2014/main" id="{54597C81-3810-791F-C73D-CE4D211C1881}"/>
              </a:ext>
            </a:extLst>
          </p:cNvPr>
          <p:cNvSpPr txBox="1"/>
          <p:nvPr/>
        </p:nvSpPr>
        <p:spPr>
          <a:xfrm>
            <a:off x="422926" y="1519882"/>
            <a:ext cx="6785832" cy="461665"/>
          </a:xfrm>
          <a:prstGeom prst="rect">
            <a:avLst/>
          </a:prstGeom>
          <a:noFill/>
        </p:spPr>
        <p:txBody>
          <a:bodyPr wrap="square" rtlCol="0">
            <a:spAutoFit/>
          </a:bodyPr>
          <a:lstStyle/>
          <a:p>
            <a:r>
              <a:rPr lang="en-US" sz="2400">
                <a:solidFill>
                  <a:srgbClr val="004084"/>
                </a:solidFill>
              </a:rPr>
              <a:t>Locally-led action is </a:t>
            </a:r>
            <a:r>
              <a:rPr lang="en-US" sz="2400" b="1">
                <a:solidFill>
                  <a:srgbClr val="004084"/>
                </a:solidFill>
              </a:rPr>
              <a:t>crucial</a:t>
            </a:r>
            <a:r>
              <a:rPr lang="en-US" sz="2400">
                <a:solidFill>
                  <a:srgbClr val="004084"/>
                </a:solidFill>
              </a:rPr>
              <a:t> for implementation</a:t>
            </a:r>
          </a:p>
        </p:txBody>
      </p:sp>
      <p:sp>
        <p:nvSpPr>
          <p:cNvPr id="7" name="Content Placeholder 2">
            <a:extLst>
              <a:ext uri="{FF2B5EF4-FFF2-40B4-BE49-F238E27FC236}">
                <a16:creationId xmlns:a16="http://schemas.microsoft.com/office/drawing/2014/main" id="{02ACED1C-839F-D9BC-A1EB-9A6A12FC664E}"/>
              </a:ext>
            </a:extLst>
          </p:cNvPr>
          <p:cNvSpPr txBox="1">
            <a:spLocks/>
          </p:cNvSpPr>
          <p:nvPr/>
        </p:nvSpPr>
        <p:spPr bwMode="auto">
          <a:xfrm>
            <a:off x="914401" y="3622151"/>
            <a:ext cx="2924430" cy="2111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t" anchorCtr="0" compatLnSpc="1">
            <a:prstTxWarp prst="textNoShape">
              <a:avLst/>
            </a:prstTxWarp>
          </a:bodyPr>
          <a:lstStyle>
            <a:lvl1pPr marL="310976" indent="-310976"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25611" indent="-310976" algn="l" defTabSz="945886" rtl="0" eaLnBrk="1" fontAlgn="base" hangingPunct="1">
              <a:lnSpc>
                <a:spcPct val="120000"/>
              </a:lnSpc>
              <a:spcBef>
                <a:spcPct val="20000"/>
              </a:spcBef>
              <a:spcAft>
                <a:spcPct val="0"/>
              </a:spcAft>
              <a:buClr>
                <a:srgbClr val="004084"/>
              </a:buClr>
              <a:buFont typeface="Roboto" panose="02000000000000000000" pitchFamily="2"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88416" indent="-259147" algn="l" defTabSz="945886" rtl="0" eaLnBrk="1" fontAlgn="base" hangingPunct="1">
              <a:lnSpc>
                <a:spcPct val="120000"/>
              </a:lnSpc>
              <a:spcBef>
                <a:spcPct val="20000"/>
              </a:spcBef>
              <a:spcAft>
                <a:spcPct val="0"/>
              </a:spcAft>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a:lstStyle>
          <a:p>
            <a:pPr marL="0" indent="0">
              <a:buFont typeface="Wingdings" panose="05000000000000000000" pitchFamily="2" charset="2"/>
              <a:buNone/>
            </a:pPr>
            <a:r>
              <a:rPr lang="en-US" sz="1800" kern="0"/>
              <a:t>Warning information to be:</a:t>
            </a:r>
          </a:p>
          <a:p>
            <a:pPr>
              <a:lnSpc>
                <a:spcPct val="150000"/>
              </a:lnSpc>
            </a:pPr>
            <a:r>
              <a:rPr lang="en-US" sz="1800" kern="0" err="1"/>
              <a:t>Customised</a:t>
            </a:r>
            <a:endParaRPr lang="en-US" sz="1800" kern="0"/>
          </a:p>
          <a:p>
            <a:pPr>
              <a:lnSpc>
                <a:spcPct val="150000"/>
              </a:lnSpc>
            </a:pPr>
            <a:r>
              <a:rPr lang="en-US" sz="1800" kern="0"/>
              <a:t>Disseminated</a:t>
            </a:r>
          </a:p>
          <a:p>
            <a:pPr>
              <a:lnSpc>
                <a:spcPct val="150000"/>
              </a:lnSpc>
            </a:pPr>
            <a:r>
              <a:rPr lang="en-US" sz="1800" kern="0"/>
              <a:t>Understood</a:t>
            </a:r>
          </a:p>
          <a:p>
            <a:pPr>
              <a:lnSpc>
                <a:spcPct val="150000"/>
              </a:lnSpc>
            </a:pPr>
            <a:r>
              <a:rPr lang="en-US" sz="1800" kern="0"/>
              <a:t>Acted Upon</a:t>
            </a:r>
          </a:p>
        </p:txBody>
      </p:sp>
      <p:pic>
        <p:nvPicPr>
          <p:cNvPr id="5" name="Picture 4" descr="Graphical user interface, application&#10;&#10;Description automatically generated">
            <a:extLst>
              <a:ext uri="{FF2B5EF4-FFF2-40B4-BE49-F238E27FC236}">
                <a16:creationId xmlns:a16="http://schemas.microsoft.com/office/drawing/2014/main" id="{457C0337-AA78-BC77-4D88-4AD037469A19}"/>
              </a:ext>
            </a:extLst>
          </p:cNvPr>
          <p:cNvPicPr/>
          <p:nvPr/>
        </p:nvPicPr>
        <p:blipFill>
          <a:blip r:embed="rId3"/>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3044050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4DDF4-6AD8-4241-8B6F-B69092F3433D}"/>
              </a:ext>
            </a:extLst>
          </p:cNvPr>
          <p:cNvSpPr>
            <a:spLocks noGrp="1"/>
          </p:cNvSpPr>
          <p:nvPr>
            <p:ph type="title"/>
          </p:nvPr>
        </p:nvSpPr>
        <p:spPr>
          <a:xfrm>
            <a:off x="609962" y="155018"/>
            <a:ext cx="10972076" cy="802763"/>
          </a:xfrm>
        </p:spPr>
        <p:txBody>
          <a:bodyPr/>
          <a:lstStyle/>
          <a:p>
            <a:r>
              <a:rPr lang="en-US" sz="4000" dirty="0">
                <a:solidFill>
                  <a:schemeClr val="accent1"/>
                </a:solidFill>
                <a:latin typeface="Roboto Black"/>
                <a:ea typeface="Roboto Black"/>
                <a:cs typeface="Roboto Black"/>
              </a:rPr>
              <a:t>Development</a:t>
            </a:r>
            <a:r>
              <a:rPr lang="en-US" dirty="0"/>
              <a:t> </a:t>
            </a:r>
            <a:r>
              <a:rPr lang="en-US" sz="4000" dirty="0">
                <a:solidFill>
                  <a:schemeClr val="accent1"/>
                </a:solidFill>
                <a:latin typeface="Roboto Black"/>
                <a:ea typeface="Roboto Black"/>
                <a:cs typeface="Roboto Black"/>
              </a:rPr>
              <a:t>Approach</a:t>
            </a:r>
          </a:p>
        </p:txBody>
      </p:sp>
      <p:sp>
        <p:nvSpPr>
          <p:cNvPr id="25" name="Rectangle 24">
            <a:extLst>
              <a:ext uri="{FF2B5EF4-FFF2-40B4-BE49-F238E27FC236}">
                <a16:creationId xmlns:a16="http://schemas.microsoft.com/office/drawing/2014/main" id="{192F6AA2-D342-4E4F-8A48-CB5F5615BB43}"/>
              </a:ext>
            </a:extLst>
          </p:cNvPr>
          <p:cNvSpPr/>
          <p:nvPr/>
        </p:nvSpPr>
        <p:spPr>
          <a:xfrm>
            <a:off x="429464" y="6294046"/>
            <a:ext cx="4250211" cy="4089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3"/>
          </a:p>
        </p:txBody>
      </p:sp>
      <p:pic>
        <p:nvPicPr>
          <p:cNvPr id="3" name="Picture 2" descr="Graphical user interface, application&#10;&#10;Description automatically generated">
            <a:extLst>
              <a:ext uri="{FF2B5EF4-FFF2-40B4-BE49-F238E27FC236}">
                <a16:creationId xmlns:a16="http://schemas.microsoft.com/office/drawing/2014/main" id="{981D7A00-03C7-FC02-E87F-2DD05E02E8A5}"/>
              </a:ext>
            </a:extLst>
          </p:cNvPr>
          <p:cNvPicPr/>
          <p:nvPr/>
        </p:nvPicPr>
        <p:blipFill>
          <a:blip r:embed="rId3"/>
          <a:stretch>
            <a:fillRect/>
          </a:stretch>
        </p:blipFill>
        <p:spPr>
          <a:xfrm>
            <a:off x="-79022" y="4849787"/>
            <a:ext cx="3153923" cy="2083350"/>
          </a:xfrm>
          <a:prstGeom prst="rect">
            <a:avLst/>
          </a:prstGeom>
        </p:spPr>
      </p:pic>
      <p:pic>
        <p:nvPicPr>
          <p:cNvPr id="5" name="Picture 4">
            <a:extLst>
              <a:ext uri="{FF2B5EF4-FFF2-40B4-BE49-F238E27FC236}">
                <a16:creationId xmlns:a16="http://schemas.microsoft.com/office/drawing/2014/main" id="{6285CE66-3595-9A9B-EA8A-AAD563A33F8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45548" y="1047637"/>
            <a:ext cx="6661764" cy="1385541"/>
          </a:xfrm>
          <a:prstGeom prst="rect">
            <a:avLst/>
          </a:prstGeom>
        </p:spPr>
      </p:pic>
      <p:sp>
        <p:nvSpPr>
          <p:cNvPr id="6" name="TextBox 5">
            <a:extLst>
              <a:ext uri="{FF2B5EF4-FFF2-40B4-BE49-F238E27FC236}">
                <a16:creationId xmlns:a16="http://schemas.microsoft.com/office/drawing/2014/main" id="{A0B84466-959B-1C42-5AEF-5F5B6B3962C7}"/>
              </a:ext>
            </a:extLst>
          </p:cNvPr>
          <p:cNvSpPr txBox="1"/>
          <p:nvPr/>
        </p:nvSpPr>
        <p:spPr>
          <a:xfrm>
            <a:off x="1277957" y="2433178"/>
            <a:ext cx="9831394" cy="3605282"/>
          </a:xfrm>
          <a:prstGeom prst="rect">
            <a:avLst/>
          </a:prstGeom>
          <a:noFill/>
        </p:spPr>
        <p:txBody>
          <a:bodyPr wrap="square" lIns="91440" tIns="45720" rIns="91440" bIns="45720" anchor="t">
            <a:spAutoFit/>
          </a:bodyPr>
          <a:lstStyle/>
          <a:p>
            <a:pPr marL="742987" lvl="1" indent="-285764">
              <a:buFont typeface="Arial" panose="020B0604020202020204" pitchFamily="34" charset="0"/>
              <a:buChar char="•"/>
            </a:pPr>
            <a:r>
              <a:rPr lang="en-CH" sz="2800" dirty="0"/>
              <a:t>Pillar implementation strategies developed and coordinated across pillars </a:t>
            </a:r>
            <a:r>
              <a:rPr lang="en-US" sz="2800" dirty="0"/>
              <a:t>considering activities from global to national level</a:t>
            </a:r>
          </a:p>
          <a:p>
            <a:pPr marL="742987" lvl="1" indent="-285764">
              <a:buFont typeface="Arial" panose="020B0604020202020204" pitchFamily="34" charset="0"/>
              <a:buChar char="•"/>
            </a:pPr>
            <a:endParaRPr lang="en-CH" sz="2800" dirty="0"/>
          </a:p>
          <a:p>
            <a:pPr marL="742987" lvl="1" indent="-285764">
              <a:buFont typeface="Arial" panose="020B0604020202020204" pitchFamily="34" charset="0"/>
              <a:buChar char="•"/>
            </a:pPr>
            <a:r>
              <a:rPr lang="en-CH" sz="2800" dirty="0"/>
              <a:t>Derive national action plans based on country needs and priorities (hazards)</a:t>
            </a:r>
            <a:r>
              <a:rPr lang="en-US" sz="2800" dirty="0"/>
              <a:t>, leveraging </a:t>
            </a:r>
            <a:r>
              <a:rPr lang="fr-CH" sz="2800" dirty="0"/>
              <a:t> and </a:t>
            </a:r>
            <a:r>
              <a:rPr lang="en-CH" sz="2800" dirty="0"/>
              <a:t>complementing existing initiatives</a:t>
            </a:r>
            <a:r>
              <a:rPr lang="en-US" sz="2800" dirty="0"/>
              <a:t> such as Weather Ready Pacific </a:t>
            </a:r>
          </a:p>
          <a:p>
            <a:pPr lvl="1">
              <a:lnSpc>
                <a:spcPct val="150000"/>
              </a:lnSpc>
            </a:pPr>
            <a:endParaRPr lang="en-CH" sz="2400" dirty="0">
              <a:cs typeface="Arial"/>
            </a:endParaRPr>
          </a:p>
        </p:txBody>
      </p:sp>
    </p:spTree>
    <p:extLst>
      <p:ext uri="{BB962C8B-B14F-4D97-AF65-F5344CB8AC3E}">
        <p14:creationId xmlns:p14="http://schemas.microsoft.com/office/powerpoint/2010/main" val="788364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25DF98-71A9-46A9-9C1C-401A1CC2C496}"/>
              </a:ext>
            </a:extLst>
          </p:cNvPr>
          <p:cNvSpPr/>
          <p:nvPr/>
        </p:nvSpPr>
        <p:spPr>
          <a:xfrm>
            <a:off x="6095697" y="-1"/>
            <a:ext cx="311832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algn="ctr"/>
            <a:endParaRPr lang="en-IN"/>
          </a:p>
        </p:txBody>
      </p:sp>
      <p:sp>
        <p:nvSpPr>
          <p:cNvPr id="4" name="Rectangle 3">
            <a:extLst>
              <a:ext uri="{FF2B5EF4-FFF2-40B4-BE49-F238E27FC236}">
                <a16:creationId xmlns:a16="http://schemas.microsoft.com/office/drawing/2014/main" id="{0363A858-C4E0-4A35-A3E2-035C5B7EB81C}"/>
              </a:ext>
            </a:extLst>
          </p:cNvPr>
          <p:cNvSpPr/>
          <p:nvPr/>
        </p:nvSpPr>
        <p:spPr>
          <a:xfrm>
            <a:off x="2968250" y="0"/>
            <a:ext cx="313886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algn="ctr"/>
            <a:endParaRPr lang="en-IN"/>
          </a:p>
        </p:txBody>
      </p:sp>
      <p:sp>
        <p:nvSpPr>
          <p:cNvPr id="72" name="Rectangle 71">
            <a:extLst>
              <a:ext uri="{FF2B5EF4-FFF2-40B4-BE49-F238E27FC236}">
                <a16:creationId xmlns:a16="http://schemas.microsoft.com/office/drawing/2014/main" id="{FDC0374A-05AB-40E4-9873-879CEC285C88}"/>
              </a:ext>
            </a:extLst>
          </p:cNvPr>
          <p:cNvSpPr/>
          <p:nvPr/>
        </p:nvSpPr>
        <p:spPr>
          <a:xfrm>
            <a:off x="3010246" y="2105105"/>
            <a:ext cx="3118324" cy="84521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TextBox 73">
            <a:extLst>
              <a:ext uri="{FF2B5EF4-FFF2-40B4-BE49-F238E27FC236}">
                <a16:creationId xmlns:a16="http://schemas.microsoft.com/office/drawing/2014/main" id="{3C3CF40D-EF09-4B00-BABF-8C8E0F2D8507}"/>
              </a:ext>
            </a:extLst>
          </p:cNvPr>
          <p:cNvSpPr txBox="1"/>
          <p:nvPr/>
        </p:nvSpPr>
        <p:spPr>
          <a:xfrm>
            <a:off x="3664287" y="2255709"/>
            <a:ext cx="1913367" cy="562638"/>
          </a:xfrm>
          <a:prstGeom prst="rect">
            <a:avLst/>
          </a:prstGeom>
          <a:noFill/>
        </p:spPr>
        <p:txBody>
          <a:bodyPr wrap="square" lIns="0" tIns="0" rIns="0" bIns="0" rtlCol="0" anchor="ctr">
            <a:noAutofit/>
          </a:bodyPr>
          <a:lstStyle/>
          <a:p>
            <a:pPr algn="ctr"/>
            <a:r>
              <a:rPr lang="en-IN" b="1">
                <a:solidFill>
                  <a:schemeClr val="bg1"/>
                </a:solidFill>
              </a:rPr>
              <a:t>Programming Approach</a:t>
            </a:r>
          </a:p>
        </p:txBody>
      </p:sp>
      <p:sp>
        <p:nvSpPr>
          <p:cNvPr id="75" name="Rectangle 74">
            <a:extLst>
              <a:ext uri="{FF2B5EF4-FFF2-40B4-BE49-F238E27FC236}">
                <a16:creationId xmlns:a16="http://schemas.microsoft.com/office/drawing/2014/main" id="{24E9D209-C5B0-4BBF-B644-6CD2B1FB3CC7}"/>
              </a:ext>
            </a:extLst>
          </p:cNvPr>
          <p:cNvSpPr/>
          <p:nvPr/>
        </p:nvSpPr>
        <p:spPr>
          <a:xfrm>
            <a:off x="6107111" y="2105105"/>
            <a:ext cx="3098177" cy="8452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TextBox 76">
            <a:extLst>
              <a:ext uri="{FF2B5EF4-FFF2-40B4-BE49-F238E27FC236}">
                <a16:creationId xmlns:a16="http://schemas.microsoft.com/office/drawing/2014/main" id="{A70169BA-887E-4BFA-9198-6A93CAB45C24}"/>
              </a:ext>
            </a:extLst>
          </p:cNvPr>
          <p:cNvSpPr txBox="1"/>
          <p:nvPr/>
        </p:nvSpPr>
        <p:spPr>
          <a:xfrm>
            <a:off x="6648796" y="2238529"/>
            <a:ext cx="1913367" cy="562638"/>
          </a:xfrm>
          <a:prstGeom prst="rect">
            <a:avLst/>
          </a:prstGeom>
          <a:noFill/>
        </p:spPr>
        <p:txBody>
          <a:bodyPr wrap="square" lIns="0" tIns="0" rIns="0" bIns="0" rtlCol="0" anchor="ctr">
            <a:noAutofit/>
          </a:bodyPr>
          <a:lstStyle/>
          <a:p>
            <a:pPr algn="ctr"/>
            <a:r>
              <a:rPr lang="en-IN" b="1">
                <a:solidFill>
                  <a:schemeClr val="bg1"/>
                </a:solidFill>
              </a:rPr>
              <a:t>Interpillar Toolkit</a:t>
            </a:r>
          </a:p>
        </p:txBody>
      </p:sp>
      <p:sp>
        <p:nvSpPr>
          <p:cNvPr id="3" name="Rectangle 2">
            <a:extLst>
              <a:ext uri="{FF2B5EF4-FFF2-40B4-BE49-F238E27FC236}">
                <a16:creationId xmlns:a16="http://schemas.microsoft.com/office/drawing/2014/main" id="{DF6B90A6-EF2C-450D-BAF9-2396E76DF6C9}"/>
              </a:ext>
            </a:extLst>
          </p:cNvPr>
          <p:cNvSpPr/>
          <p:nvPr/>
        </p:nvSpPr>
        <p:spPr>
          <a:xfrm>
            <a:off x="4316" y="0"/>
            <a:ext cx="30744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algn="ctr"/>
            <a:endParaRPr lang="en-IN"/>
          </a:p>
        </p:txBody>
      </p:sp>
      <p:sp>
        <p:nvSpPr>
          <p:cNvPr id="65" name="Rectangle 64">
            <a:extLst>
              <a:ext uri="{FF2B5EF4-FFF2-40B4-BE49-F238E27FC236}">
                <a16:creationId xmlns:a16="http://schemas.microsoft.com/office/drawing/2014/main" id="{A29584D3-F1FA-42E7-BE33-E2AE012E1384}"/>
              </a:ext>
            </a:extLst>
          </p:cNvPr>
          <p:cNvSpPr/>
          <p:nvPr/>
        </p:nvSpPr>
        <p:spPr>
          <a:xfrm>
            <a:off x="9871" y="2105568"/>
            <a:ext cx="3068851" cy="8452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06680E92-76CE-4848-93EA-0FB7206C94E0}"/>
              </a:ext>
            </a:extLst>
          </p:cNvPr>
          <p:cNvSpPr/>
          <p:nvPr/>
        </p:nvSpPr>
        <p:spPr>
          <a:xfrm>
            <a:off x="9191477" y="0"/>
            <a:ext cx="30176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algn="ctr"/>
            <a:endParaRPr lang="en-IN"/>
          </a:p>
        </p:txBody>
      </p:sp>
      <p:sp>
        <p:nvSpPr>
          <p:cNvPr id="71" name="TextBox 70">
            <a:extLst>
              <a:ext uri="{FF2B5EF4-FFF2-40B4-BE49-F238E27FC236}">
                <a16:creationId xmlns:a16="http://schemas.microsoft.com/office/drawing/2014/main" id="{6B62C155-6D02-40CF-AEAA-0116D0DDEEB4}"/>
              </a:ext>
            </a:extLst>
          </p:cNvPr>
          <p:cNvSpPr txBox="1"/>
          <p:nvPr/>
        </p:nvSpPr>
        <p:spPr>
          <a:xfrm>
            <a:off x="451646" y="2255709"/>
            <a:ext cx="2396375" cy="562638"/>
          </a:xfrm>
          <a:prstGeom prst="rect">
            <a:avLst/>
          </a:prstGeom>
          <a:noFill/>
        </p:spPr>
        <p:txBody>
          <a:bodyPr wrap="square" lIns="0" tIns="0" rIns="0" bIns="0" rtlCol="0" anchor="ctr">
            <a:noAutofit/>
          </a:bodyPr>
          <a:lstStyle/>
          <a:p>
            <a:pPr algn="ctr"/>
            <a:r>
              <a:rPr lang="en-IN" b="1">
                <a:solidFill>
                  <a:schemeClr val="bg1"/>
                </a:solidFill>
              </a:rPr>
              <a:t>Interpillar Technical Coordination</a:t>
            </a:r>
          </a:p>
        </p:txBody>
      </p:sp>
      <p:sp>
        <p:nvSpPr>
          <p:cNvPr id="82" name="Rectangle 81">
            <a:extLst>
              <a:ext uri="{FF2B5EF4-FFF2-40B4-BE49-F238E27FC236}">
                <a16:creationId xmlns:a16="http://schemas.microsoft.com/office/drawing/2014/main" id="{2B45C093-5B32-485B-B702-94C70F0AD2A7}"/>
              </a:ext>
            </a:extLst>
          </p:cNvPr>
          <p:cNvSpPr/>
          <p:nvPr/>
        </p:nvSpPr>
        <p:spPr>
          <a:xfrm>
            <a:off x="451645" y="4476114"/>
            <a:ext cx="2451124" cy="2038245"/>
          </a:xfrm>
          <a:prstGeom prst="rect">
            <a:avLst/>
          </a:prstGeom>
        </p:spPr>
        <p:txBody>
          <a:bodyPr wrap="square" lIns="0" tIns="0" rIns="0" bIns="0" anchor="t">
            <a:noAutofit/>
          </a:bodyPr>
          <a:lstStyle/>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Convening a network of partners</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Developing joint tools and guidance</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Programming of country work</a:t>
            </a:r>
          </a:p>
          <a:p>
            <a:endParaRPr lang="en-IN" sz="1600">
              <a:solidFill>
                <a:schemeClr val="bg1"/>
              </a:solidFill>
              <a:ea typeface="Open Sans" panose="020B0606030504020204" pitchFamily="34" charset="0"/>
              <a:cs typeface="Open Sans" panose="020B0606030504020204" pitchFamily="34" charset="0"/>
            </a:endParaRPr>
          </a:p>
          <a:p>
            <a:endParaRPr lang="en-IN" sz="1200">
              <a:solidFill>
                <a:schemeClr val="bg1"/>
              </a:solidFill>
              <a:ea typeface="Open Sans" panose="020B0606030504020204" pitchFamily="34" charset="0"/>
              <a:cs typeface="Open Sans" panose="020B0606030504020204" pitchFamily="34" charset="0"/>
            </a:endParaRPr>
          </a:p>
          <a:p>
            <a:r>
              <a:rPr lang="en-IN" sz="1200">
                <a:solidFill>
                  <a:schemeClr val="bg1"/>
                </a:solidFill>
                <a:ea typeface="Open Sans" panose="020B0606030504020204" pitchFamily="34" charset="0"/>
                <a:cs typeface="Open Sans" panose="020B0606030504020204" pitchFamily="34" charset="0"/>
              </a:rPr>
              <a:t> </a:t>
            </a:r>
          </a:p>
        </p:txBody>
      </p:sp>
      <p:sp>
        <p:nvSpPr>
          <p:cNvPr id="32" name="Rectangle 31">
            <a:extLst>
              <a:ext uri="{FF2B5EF4-FFF2-40B4-BE49-F238E27FC236}">
                <a16:creationId xmlns:a16="http://schemas.microsoft.com/office/drawing/2014/main" id="{C2BAF69C-DF3A-4E0C-9ED6-002F304D54CD}"/>
              </a:ext>
            </a:extLst>
          </p:cNvPr>
          <p:cNvSpPr/>
          <p:nvPr/>
        </p:nvSpPr>
        <p:spPr>
          <a:xfrm>
            <a:off x="9191874" y="2105105"/>
            <a:ext cx="3017213" cy="8452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a:extLst>
              <a:ext uri="{FF2B5EF4-FFF2-40B4-BE49-F238E27FC236}">
                <a16:creationId xmlns:a16="http://schemas.microsoft.com/office/drawing/2014/main" id="{9EC8FE19-6F79-4BE6-817E-BD9FF36D5ACC}"/>
              </a:ext>
            </a:extLst>
          </p:cNvPr>
          <p:cNvSpPr txBox="1"/>
          <p:nvPr/>
        </p:nvSpPr>
        <p:spPr>
          <a:xfrm>
            <a:off x="9548666" y="2242795"/>
            <a:ext cx="1913367" cy="562638"/>
          </a:xfrm>
          <a:prstGeom prst="rect">
            <a:avLst/>
          </a:prstGeom>
          <a:noFill/>
        </p:spPr>
        <p:txBody>
          <a:bodyPr wrap="square" lIns="0" tIns="0" rIns="0" bIns="0" rtlCol="0" anchor="ctr">
            <a:noAutofit/>
          </a:bodyPr>
          <a:lstStyle/>
          <a:p>
            <a:pPr algn="ctr"/>
            <a:r>
              <a:rPr lang="en-IN" b="1">
                <a:solidFill>
                  <a:schemeClr val="bg1"/>
                </a:solidFill>
              </a:rPr>
              <a:t>Country Rollout</a:t>
            </a:r>
          </a:p>
        </p:txBody>
      </p:sp>
      <p:sp>
        <p:nvSpPr>
          <p:cNvPr id="58" name="Oval 57">
            <a:extLst>
              <a:ext uri="{FF2B5EF4-FFF2-40B4-BE49-F238E27FC236}">
                <a16:creationId xmlns:a16="http://schemas.microsoft.com/office/drawing/2014/main" id="{BBF1B242-3A61-4A3D-9FFC-449B2412E9D5}"/>
              </a:ext>
            </a:extLst>
          </p:cNvPr>
          <p:cNvSpPr/>
          <p:nvPr/>
        </p:nvSpPr>
        <p:spPr>
          <a:xfrm>
            <a:off x="941050" y="556131"/>
            <a:ext cx="1197728" cy="119772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Freeform: Shape 58">
            <a:extLst>
              <a:ext uri="{FF2B5EF4-FFF2-40B4-BE49-F238E27FC236}">
                <a16:creationId xmlns:a16="http://schemas.microsoft.com/office/drawing/2014/main" id="{0DFE7296-EA12-4BFC-B30C-3A6F0E4DEC50}"/>
              </a:ext>
            </a:extLst>
          </p:cNvPr>
          <p:cNvSpPr/>
          <p:nvPr/>
        </p:nvSpPr>
        <p:spPr>
          <a:xfrm rot="18817656">
            <a:off x="1222701" y="649680"/>
            <a:ext cx="1046836" cy="469828"/>
          </a:xfrm>
          <a:custGeom>
            <a:avLst/>
            <a:gdLst>
              <a:gd name="connsiteX0" fmla="*/ 1378797 w 1378797"/>
              <a:gd name="connsiteY0" fmla="*/ 832810 h 946747"/>
              <a:gd name="connsiteX1" fmla="*/ 1266068 w 1378797"/>
              <a:gd name="connsiteY1" fmla="*/ 945539 h 946747"/>
              <a:gd name="connsiteX2" fmla="*/ 119926 w 1378797"/>
              <a:gd name="connsiteY2" fmla="*/ 945539 h 946747"/>
              <a:gd name="connsiteX3" fmla="*/ 113940 w 1378797"/>
              <a:gd name="connsiteY3" fmla="*/ 946747 h 946747"/>
              <a:gd name="connsiteX4" fmla="*/ 34228 w 1378797"/>
              <a:gd name="connsiteY4" fmla="*/ 913730 h 946747"/>
              <a:gd name="connsiteX5" fmla="*/ 33743 w 1378797"/>
              <a:gd name="connsiteY5" fmla="*/ 913011 h 946747"/>
              <a:gd name="connsiteX6" fmla="*/ 33017 w 1378797"/>
              <a:gd name="connsiteY6" fmla="*/ 912522 h 946747"/>
              <a:gd name="connsiteX7" fmla="*/ 0 w 1378797"/>
              <a:gd name="connsiteY7" fmla="*/ 832810 h 946747"/>
              <a:gd name="connsiteX8" fmla="*/ 1211 w 1378797"/>
              <a:gd name="connsiteY8" fmla="*/ 826814 h 946747"/>
              <a:gd name="connsiteX9" fmla="*/ 1211 w 1378797"/>
              <a:gd name="connsiteY9" fmla="*/ 112729 h 946747"/>
              <a:gd name="connsiteX10" fmla="*/ 113940 w 1378797"/>
              <a:gd name="connsiteY10" fmla="*/ 0 h 946747"/>
              <a:gd name="connsiteX11" fmla="*/ 226669 w 1378797"/>
              <a:gd name="connsiteY11" fmla="*/ 112729 h 946747"/>
              <a:gd name="connsiteX12" fmla="*/ 226669 w 1378797"/>
              <a:gd name="connsiteY12" fmla="*/ 720081 h 946747"/>
              <a:gd name="connsiteX13" fmla="*/ 1266068 w 1378797"/>
              <a:gd name="connsiteY13" fmla="*/ 720081 h 946747"/>
              <a:gd name="connsiteX14" fmla="*/ 1378797 w 1378797"/>
              <a:gd name="connsiteY14"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266068 w 1378797"/>
              <a:gd name="connsiteY12" fmla="*/ 720081 h 946747"/>
              <a:gd name="connsiteX13" fmla="*/ 1378797 w 1378797"/>
              <a:gd name="connsiteY13"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611766 w 1611766"/>
              <a:gd name="connsiteY0" fmla="*/ 946817 h 946817"/>
              <a:gd name="connsiteX1" fmla="*/ 119926 w 1611766"/>
              <a:gd name="connsiteY1" fmla="*/ 945539 h 946817"/>
              <a:gd name="connsiteX2" fmla="*/ 113940 w 1611766"/>
              <a:gd name="connsiteY2" fmla="*/ 946747 h 946817"/>
              <a:gd name="connsiteX3" fmla="*/ 34228 w 1611766"/>
              <a:gd name="connsiteY3" fmla="*/ 913730 h 946817"/>
              <a:gd name="connsiteX4" fmla="*/ 33743 w 1611766"/>
              <a:gd name="connsiteY4" fmla="*/ 913011 h 946817"/>
              <a:gd name="connsiteX5" fmla="*/ 33017 w 1611766"/>
              <a:gd name="connsiteY5" fmla="*/ 912522 h 946817"/>
              <a:gd name="connsiteX6" fmla="*/ 0 w 1611766"/>
              <a:gd name="connsiteY6" fmla="*/ 832810 h 946817"/>
              <a:gd name="connsiteX7" fmla="*/ 1211 w 1611766"/>
              <a:gd name="connsiteY7" fmla="*/ 826814 h 946817"/>
              <a:gd name="connsiteX8" fmla="*/ 1211 w 1611766"/>
              <a:gd name="connsiteY8" fmla="*/ 112729 h 946817"/>
              <a:gd name="connsiteX9" fmla="*/ 113940 w 1611766"/>
              <a:gd name="connsiteY9" fmla="*/ 0 h 946817"/>
              <a:gd name="connsiteX10" fmla="*/ 226669 w 1611766"/>
              <a:gd name="connsiteY10" fmla="*/ 112729 h 946817"/>
              <a:gd name="connsiteX11" fmla="*/ 226669 w 1611766"/>
              <a:gd name="connsiteY11" fmla="*/ 720081 h 946817"/>
              <a:gd name="connsiteX12" fmla="*/ 1611766 w 1611766"/>
              <a:gd name="connsiteY12" fmla="*/ 946817 h 946817"/>
              <a:gd name="connsiteX0" fmla="*/ 2239892 w 2239892"/>
              <a:gd name="connsiteY0" fmla="*/ 1005281 h 1005282"/>
              <a:gd name="connsiteX1" fmla="*/ 119926 w 2239892"/>
              <a:gd name="connsiteY1" fmla="*/ 945539 h 1005282"/>
              <a:gd name="connsiteX2" fmla="*/ 113940 w 2239892"/>
              <a:gd name="connsiteY2" fmla="*/ 946747 h 1005282"/>
              <a:gd name="connsiteX3" fmla="*/ 34228 w 2239892"/>
              <a:gd name="connsiteY3" fmla="*/ 913730 h 1005282"/>
              <a:gd name="connsiteX4" fmla="*/ 33743 w 2239892"/>
              <a:gd name="connsiteY4" fmla="*/ 913011 h 1005282"/>
              <a:gd name="connsiteX5" fmla="*/ 33017 w 2239892"/>
              <a:gd name="connsiteY5" fmla="*/ 912522 h 1005282"/>
              <a:gd name="connsiteX6" fmla="*/ 0 w 2239892"/>
              <a:gd name="connsiteY6" fmla="*/ 832810 h 1005282"/>
              <a:gd name="connsiteX7" fmla="*/ 1211 w 2239892"/>
              <a:gd name="connsiteY7" fmla="*/ 826814 h 1005282"/>
              <a:gd name="connsiteX8" fmla="*/ 1211 w 2239892"/>
              <a:gd name="connsiteY8" fmla="*/ 112729 h 1005282"/>
              <a:gd name="connsiteX9" fmla="*/ 113940 w 2239892"/>
              <a:gd name="connsiteY9" fmla="*/ 0 h 1005282"/>
              <a:gd name="connsiteX10" fmla="*/ 226669 w 2239892"/>
              <a:gd name="connsiteY10" fmla="*/ 112729 h 1005282"/>
              <a:gd name="connsiteX11" fmla="*/ 226669 w 2239892"/>
              <a:gd name="connsiteY11" fmla="*/ 720081 h 1005282"/>
              <a:gd name="connsiteX12" fmla="*/ 2239892 w 2239892"/>
              <a:gd name="connsiteY12" fmla="*/ 1005281 h 10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9892" h="1005282">
                <a:moveTo>
                  <a:pt x="2239892" y="1005281"/>
                </a:moveTo>
                <a:lnTo>
                  <a:pt x="119926" y="945539"/>
                </a:lnTo>
                <a:lnTo>
                  <a:pt x="113940" y="946747"/>
                </a:lnTo>
                <a:cubicBezTo>
                  <a:pt x="82810" y="946747"/>
                  <a:pt x="54628" y="934130"/>
                  <a:pt x="34228" y="913730"/>
                </a:cubicBezTo>
                <a:lnTo>
                  <a:pt x="33743" y="913011"/>
                </a:lnTo>
                <a:lnTo>
                  <a:pt x="33017" y="912522"/>
                </a:lnTo>
                <a:cubicBezTo>
                  <a:pt x="12618" y="892122"/>
                  <a:pt x="0" y="863939"/>
                  <a:pt x="0" y="832810"/>
                </a:cubicBezTo>
                <a:lnTo>
                  <a:pt x="1211" y="826814"/>
                </a:lnTo>
                <a:lnTo>
                  <a:pt x="1211" y="112729"/>
                </a:lnTo>
                <a:cubicBezTo>
                  <a:pt x="1211" y="50470"/>
                  <a:pt x="51681" y="0"/>
                  <a:pt x="113940" y="0"/>
                </a:cubicBezTo>
                <a:cubicBezTo>
                  <a:pt x="176199" y="0"/>
                  <a:pt x="226669" y="50470"/>
                  <a:pt x="226669" y="112729"/>
                </a:cubicBezTo>
                <a:lnTo>
                  <a:pt x="226669" y="720081"/>
                </a:lnTo>
                <a:lnTo>
                  <a:pt x="2239892" y="10052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69" name="Oval 68">
            <a:extLst>
              <a:ext uri="{FF2B5EF4-FFF2-40B4-BE49-F238E27FC236}">
                <a16:creationId xmlns:a16="http://schemas.microsoft.com/office/drawing/2014/main" id="{08242BBB-2B64-4BCA-BF8C-2E4F409ADFA9}"/>
              </a:ext>
            </a:extLst>
          </p:cNvPr>
          <p:cNvSpPr/>
          <p:nvPr/>
        </p:nvSpPr>
        <p:spPr>
          <a:xfrm>
            <a:off x="3884692" y="591971"/>
            <a:ext cx="1197728" cy="119772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Freeform: Shape 77">
            <a:extLst>
              <a:ext uri="{FF2B5EF4-FFF2-40B4-BE49-F238E27FC236}">
                <a16:creationId xmlns:a16="http://schemas.microsoft.com/office/drawing/2014/main" id="{F403E1B1-2FA9-4913-9C7D-2FB06BBD9A17}"/>
              </a:ext>
            </a:extLst>
          </p:cNvPr>
          <p:cNvSpPr/>
          <p:nvPr/>
        </p:nvSpPr>
        <p:spPr>
          <a:xfrm rot="18817656">
            <a:off x="4166343" y="685520"/>
            <a:ext cx="1046836" cy="469828"/>
          </a:xfrm>
          <a:custGeom>
            <a:avLst/>
            <a:gdLst>
              <a:gd name="connsiteX0" fmla="*/ 1378797 w 1378797"/>
              <a:gd name="connsiteY0" fmla="*/ 832810 h 946747"/>
              <a:gd name="connsiteX1" fmla="*/ 1266068 w 1378797"/>
              <a:gd name="connsiteY1" fmla="*/ 945539 h 946747"/>
              <a:gd name="connsiteX2" fmla="*/ 119926 w 1378797"/>
              <a:gd name="connsiteY2" fmla="*/ 945539 h 946747"/>
              <a:gd name="connsiteX3" fmla="*/ 113940 w 1378797"/>
              <a:gd name="connsiteY3" fmla="*/ 946747 h 946747"/>
              <a:gd name="connsiteX4" fmla="*/ 34228 w 1378797"/>
              <a:gd name="connsiteY4" fmla="*/ 913730 h 946747"/>
              <a:gd name="connsiteX5" fmla="*/ 33743 w 1378797"/>
              <a:gd name="connsiteY5" fmla="*/ 913011 h 946747"/>
              <a:gd name="connsiteX6" fmla="*/ 33017 w 1378797"/>
              <a:gd name="connsiteY6" fmla="*/ 912522 h 946747"/>
              <a:gd name="connsiteX7" fmla="*/ 0 w 1378797"/>
              <a:gd name="connsiteY7" fmla="*/ 832810 h 946747"/>
              <a:gd name="connsiteX8" fmla="*/ 1211 w 1378797"/>
              <a:gd name="connsiteY8" fmla="*/ 826814 h 946747"/>
              <a:gd name="connsiteX9" fmla="*/ 1211 w 1378797"/>
              <a:gd name="connsiteY9" fmla="*/ 112729 h 946747"/>
              <a:gd name="connsiteX10" fmla="*/ 113940 w 1378797"/>
              <a:gd name="connsiteY10" fmla="*/ 0 h 946747"/>
              <a:gd name="connsiteX11" fmla="*/ 226669 w 1378797"/>
              <a:gd name="connsiteY11" fmla="*/ 112729 h 946747"/>
              <a:gd name="connsiteX12" fmla="*/ 226669 w 1378797"/>
              <a:gd name="connsiteY12" fmla="*/ 720081 h 946747"/>
              <a:gd name="connsiteX13" fmla="*/ 1266068 w 1378797"/>
              <a:gd name="connsiteY13" fmla="*/ 720081 h 946747"/>
              <a:gd name="connsiteX14" fmla="*/ 1378797 w 1378797"/>
              <a:gd name="connsiteY14"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266068 w 1378797"/>
              <a:gd name="connsiteY12" fmla="*/ 720081 h 946747"/>
              <a:gd name="connsiteX13" fmla="*/ 1378797 w 1378797"/>
              <a:gd name="connsiteY13"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611766 w 1611766"/>
              <a:gd name="connsiteY0" fmla="*/ 946817 h 946817"/>
              <a:gd name="connsiteX1" fmla="*/ 119926 w 1611766"/>
              <a:gd name="connsiteY1" fmla="*/ 945539 h 946817"/>
              <a:gd name="connsiteX2" fmla="*/ 113940 w 1611766"/>
              <a:gd name="connsiteY2" fmla="*/ 946747 h 946817"/>
              <a:gd name="connsiteX3" fmla="*/ 34228 w 1611766"/>
              <a:gd name="connsiteY3" fmla="*/ 913730 h 946817"/>
              <a:gd name="connsiteX4" fmla="*/ 33743 w 1611766"/>
              <a:gd name="connsiteY4" fmla="*/ 913011 h 946817"/>
              <a:gd name="connsiteX5" fmla="*/ 33017 w 1611766"/>
              <a:gd name="connsiteY5" fmla="*/ 912522 h 946817"/>
              <a:gd name="connsiteX6" fmla="*/ 0 w 1611766"/>
              <a:gd name="connsiteY6" fmla="*/ 832810 h 946817"/>
              <a:gd name="connsiteX7" fmla="*/ 1211 w 1611766"/>
              <a:gd name="connsiteY7" fmla="*/ 826814 h 946817"/>
              <a:gd name="connsiteX8" fmla="*/ 1211 w 1611766"/>
              <a:gd name="connsiteY8" fmla="*/ 112729 h 946817"/>
              <a:gd name="connsiteX9" fmla="*/ 113940 w 1611766"/>
              <a:gd name="connsiteY9" fmla="*/ 0 h 946817"/>
              <a:gd name="connsiteX10" fmla="*/ 226669 w 1611766"/>
              <a:gd name="connsiteY10" fmla="*/ 112729 h 946817"/>
              <a:gd name="connsiteX11" fmla="*/ 226669 w 1611766"/>
              <a:gd name="connsiteY11" fmla="*/ 720081 h 946817"/>
              <a:gd name="connsiteX12" fmla="*/ 1611766 w 1611766"/>
              <a:gd name="connsiteY12" fmla="*/ 946817 h 946817"/>
              <a:gd name="connsiteX0" fmla="*/ 2239892 w 2239892"/>
              <a:gd name="connsiteY0" fmla="*/ 1005281 h 1005282"/>
              <a:gd name="connsiteX1" fmla="*/ 119926 w 2239892"/>
              <a:gd name="connsiteY1" fmla="*/ 945539 h 1005282"/>
              <a:gd name="connsiteX2" fmla="*/ 113940 w 2239892"/>
              <a:gd name="connsiteY2" fmla="*/ 946747 h 1005282"/>
              <a:gd name="connsiteX3" fmla="*/ 34228 w 2239892"/>
              <a:gd name="connsiteY3" fmla="*/ 913730 h 1005282"/>
              <a:gd name="connsiteX4" fmla="*/ 33743 w 2239892"/>
              <a:gd name="connsiteY4" fmla="*/ 913011 h 1005282"/>
              <a:gd name="connsiteX5" fmla="*/ 33017 w 2239892"/>
              <a:gd name="connsiteY5" fmla="*/ 912522 h 1005282"/>
              <a:gd name="connsiteX6" fmla="*/ 0 w 2239892"/>
              <a:gd name="connsiteY6" fmla="*/ 832810 h 1005282"/>
              <a:gd name="connsiteX7" fmla="*/ 1211 w 2239892"/>
              <a:gd name="connsiteY7" fmla="*/ 826814 h 1005282"/>
              <a:gd name="connsiteX8" fmla="*/ 1211 w 2239892"/>
              <a:gd name="connsiteY8" fmla="*/ 112729 h 1005282"/>
              <a:gd name="connsiteX9" fmla="*/ 113940 w 2239892"/>
              <a:gd name="connsiteY9" fmla="*/ 0 h 1005282"/>
              <a:gd name="connsiteX10" fmla="*/ 226669 w 2239892"/>
              <a:gd name="connsiteY10" fmla="*/ 112729 h 1005282"/>
              <a:gd name="connsiteX11" fmla="*/ 226669 w 2239892"/>
              <a:gd name="connsiteY11" fmla="*/ 720081 h 1005282"/>
              <a:gd name="connsiteX12" fmla="*/ 2239892 w 2239892"/>
              <a:gd name="connsiteY12" fmla="*/ 1005281 h 10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9892" h="1005282">
                <a:moveTo>
                  <a:pt x="2239892" y="1005281"/>
                </a:moveTo>
                <a:lnTo>
                  <a:pt x="119926" y="945539"/>
                </a:lnTo>
                <a:lnTo>
                  <a:pt x="113940" y="946747"/>
                </a:lnTo>
                <a:cubicBezTo>
                  <a:pt x="82810" y="946747"/>
                  <a:pt x="54628" y="934130"/>
                  <a:pt x="34228" y="913730"/>
                </a:cubicBezTo>
                <a:lnTo>
                  <a:pt x="33743" y="913011"/>
                </a:lnTo>
                <a:lnTo>
                  <a:pt x="33017" y="912522"/>
                </a:lnTo>
                <a:cubicBezTo>
                  <a:pt x="12618" y="892122"/>
                  <a:pt x="0" y="863939"/>
                  <a:pt x="0" y="832810"/>
                </a:cubicBezTo>
                <a:lnTo>
                  <a:pt x="1211" y="826814"/>
                </a:lnTo>
                <a:lnTo>
                  <a:pt x="1211" y="112729"/>
                </a:lnTo>
                <a:cubicBezTo>
                  <a:pt x="1211" y="50470"/>
                  <a:pt x="51681" y="0"/>
                  <a:pt x="113940" y="0"/>
                </a:cubicBezTo>
                <a:cubicBezTo>
                  <a:pt x="176199" y="0"/>
                  <a:pt x="226669" y="50470"/>
                  <a:pt x="226669" y="112729"/>
                </a:cubicBezTo>
                <a:lnTo>
                  <a:pt x="226669" y="720081"/>
                </a:lnTo>
                <a:lnTo>
                  <a:pt x="2239892" y="10052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1" name="Oval 80">
            <a:extLst>
              <a:ext uri="{FF2B5EF4-FFF2-40B4-BE49-F238E27FC236}">
                <a16:creationId xmlns:a16="http://schemas.microsoft.com/office/drawing/2014/main" id="{B913AFC6-72FA-4CD6-B20E-52D8B24CDC90}"/>
              </a:ext>
            </a:extLst>
          </p:cNvPr>
          <p:cNvSpPr/>
          <p:nvPr/>
        </p:nvSpPr>
        <p:spPr>
          <a:xfrm>
            <a:off x="6929467" y="556131"/>
            <a:ext cx="1197728" cy="11977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Freeform: Shape 84">
            <a:extLst>
              <a:ext uri="{FF2B5EF4-FFF2-40B4-BE49-F238E27FC236}">
                <a16:creationId xmlns:a16="http://schemas.microsoft.com/office/drawing/2014/main" id="{CAE324D6-9FC6-4C88-B31C-EF1EAE5E9660}"/>
              </a:ext>
            </a:extLst>
          </p:cNvPr>
          <p:cNvSpPr/>
          <p:nvPr/>
        </p:nvSpPr>
        <p:spPr>
          <a:xfrm rot="18817656">
            <a:off x="7211118" y="649680"/>
            <a:ext cx="1046836" cy="469828"/>
          </a:xfrm>
          <a:custGeom>
            <a:avLst/>
            <a:gdLst>
              <a:gd name="connsiteX0" fmla="*/ 1378797 w 1378797"/>
              <a:gd name="connsiteY0" fmla="*/ 832810 h 946747"/>
              <a:gd name="connsiteX1" fmla="*/ 1266068 w 1378797"/>
              <a:gd name="connsiteY1" fmla="*/ 945539 h 946747"/>
              <a:gd name="connsiteX2" fmla="*/ 119926 w 1378797"/>
              <a:gd name="connsiteY2" fmla="*/ 945539 h 946747"/>
              <a:gd name="connsiteX3" fmla="*/ 113940 w 1378797"/>
              <a:gd name="connsiteY3" fmla="*/ 946747 h 946747"/>
              <a:gd name="connsiteX4" fmla="*/ 34228 w 1378797"/>
              <a:gd name="connsiteY4" fmla="*/ 913730 h 946747"/>
              <a:gd name="connsiteX5" fmla="*/ 33743 w 1378797"/>
              <a:gd name="connsiteY5" fmla="*/ 913011 h 946747"/>
              <a:gd name="connsiteX6" fmla="*/ 33017 w 1378797"/>
              <a:gd name="connsiteY6" fmla="*/ 912522 h 946747"/>
              <a:gd name="connsiteX7" fmla="*/ 0 w 1378797"/>
              <a:gd name="connsiteY7" fmla="*/ 832810 h 946747"/>
              <a:gd name="connsiteX8" fmla="*/ 1211 w 1378797"/>
              <a:gd name="connsiteY8" fmla="*/ 826814 h 946747"/>
              <a:gd name="connsiteX9" fmla="*/ 1211 w 1378797"/>
              <a:gd name="connsiteY9" fmla="*/ 112729 h 946747"/>
              <a:gd name="connsiteX10" fmla="*/ 113940 w 1378797"/>
              <a:gd name="connsiteY10" fmla="*/ 0 h 946747"/>
              <a:gd name="connsiteX11" fmla="*/ 226669 w 1378797"/>
              <a:gd name="connsiteY11" fmla="*/ 112729 h 946747"/>
              <a:gd name="connsiteX12" fmla="*/ 226669 w 1378797"/>
              <a:gd name="connsiteY12" fmla="*/ 720081 h 946747"/>
              <a:gd name="connsiteX13" fmla="*/ 1266068 w 1378797"/>
              <a:gd name="connsiteY13" fmla="*/ 720081 h 946747"/>
              <a:gd name="connsiteX14" fmla="*/ 1378797 w 1378797"/>
              <a:gd name="connsiteY14"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266068 w 1378797"/>
              <a:gd name="connsiteY12" fmla="*/ 720081 h 946747"/>
              <a:gd name="connsiteX13" fmla="*/ 1378797 w 1378797"/>
              <a:gd name="connsiteY13"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611766 w 1611766"/>
              <a:gd name="connsiteY0" fmla="*/ 946817 h 946817"/>
              <a:gd name="connsiteX1" fmla="*/ 119926 w 1611766"/>
              <a:gd name="connsiteY1" fmla="*/ 945539 h 946817"/>
              <a:gd name="connsiteX2" fmla="*/ 113940 w 1611766"/>
              <a:gd name="connsiteY2" fmla="*/ 946747 h 946817"/>
              <a:gd name="connsiteX3" fmla="*/ 34228 w 1611766"/>
              <a:gd name="connsiteY3" fmla="*/ 913730 h 946817"/>
              <a:gd name="connsiteX4" fmla="*/ 33743 w 1611766"/>
              <a:gd name="connsiteY4" fmla="*/ 913011 h 946817"/>
              <a:gd name="connsiteX5" fmla="*/ 33017 w 1611766"/>
              <a:gd name="connsiteY5" fmla="*/ 912522 h 946817"/>
              <a:gd name="connsiteX6" fmla="*/ 0 w 1611766"/>
              <a:gd name="connsiteY6" fmla="*/ 832810 h 946817"/>
              <a:gd name="connsiteX7" fmla="*/ 1211 w 1611766"/>
              <a:gd name="connsiteY7" fmla="*/ 826814 h 946817"/>
              <a:gd name="connsiteX8" fmla="*/ 1211 w 1611766"/>
              <a:gd name="connsiteY8" fmla="*/ 112729 h 946817"/>
              <a:gd name="connsiteX9" fmla="*/ 113940 w 1611766"/>
              <a:gd name="connsiteY9" fmla="*/ 0 h 946817"/>
              <a:gd name="connsiteX10" fmla="*/ 226669 w 1611766"/>
              <a:gd name="connsiteY10" fmla="*/ 112729 h 946817"/>
              <a:gd name="connsiteX11" fmla="*/ 226669 w 1611766"/>
              <a:gd name="connsiteY11" fmla="*/ 720081 h 946817"/>
              <a:gd name="connsiteX12" fmla="*/ 1611766 w 1611766"/>
              <a:gd name="connsiteY12" fmla="*/ 946817 h 946817"/>
              <a:gd name="connsiteX0" fmla="*/ 2239892 w 2239892"/>
              <a:gd name="connsiteY0" fmla="*/ 1005281 h 1005282"/>
              <a:gd name="connsiteX1" fmla="*/ 119926 w 2239892"/>
              <a:gd name="connsiteY1" fmla="*/ 945539 h 1005282"/>
              <a:gd name="connsiteX2" fmla="*/ 113940 w 2239892"/>
              <a:gd name="connsiteY2" fmla="*/ 946747 h 1005282"/>
              <a:gd name="connsiteX3" fmla="*/ 34228 w 2239892"/>
              <a:gd name="connsiteY3" fmla="*/ 913730 h 1005282"/>
              <a:gd name="connsiteX4" fmla="*/ 33743 w 2239892"/>
              <a:gd name="connsiteY4" fmla="*/ 913011 h 1005282"/>
              <a:gd name="connsiteX5" fmla="*/ 33017 w 2239892"/>
              <a:gd name="connsiteY5" fmla="*/ 912522 h 1005282"/>
              <a:gd name="connsiteX6" fmla="*/ 0 w 2239892"/>
              <a:gd name="connsiteY6" fmla="*/ 832810 h 1005282"/>
              <a:gd name="connsiteX7" fmla="*/ 1211 w 2239892"/>
              <a:gd name="connsiteY7" fmla="*/ 826814 h 1005282"/>
              <a:gd name="connsiteX8" fmla="*/ 1211 w 2239892"/>
              <a:gd name="connsiteY8" fmla="*/ 112729 h 1005282"/>
              <a:gd name="connsiteX9" fmla="*/ 113940 w 2239892"/>
              <a:gd name="connsiteY9" fmla="*/ 0 h 1005282"/>
              <a:gd name="connsiteX10" fmla="*/ 226669 w 2239892"/>
              <a:gd name="connsiteY10" fmla="*/ 112729 h 1005282"/>
              <a:gd name="connsiteX11" fmla="*/ 226669 w 2239892"/>
              <a:gd name="connsiteY11" fmla="*/ 720081 h 1005282"/>
              <a:gd name="connsiteX12" fmla="*/ 2239892 w 2239892"/>
              <a:gd name="connsiteY12" fmla="*/ 1005281 h 10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9892" h="1005282">
                <a:moveTo>
                  <a:pt x="2239892" y="1005281"/>
                </a:moveTo>
                <a:lnTo>
                  <a:pt x="119926" y="945539"/>
                </a:lnTo>
                <a:lnTo>
                  <a:pt x="113940" y="946747"/>
                </a:lnTo>
                <a:cubicBezTo>
                  <a:pt x="82810" y="946747"/>
                  <a:pt x="54628" y="934130"/>
                  <a:pt x="34228" y="913730"/>
                </a:cubicBezTo>
                <a:lnTo>
                  <a:pt x="33743" y="913011"/>
                </a:lnTo>
                <a:lnTo>
                  <a:pt x="33017" y="912522"/>
                </a:lnTo>
                <a:cubicBezTo>
                  <a:pt x="12618" y="892122"/>
                  <a:pt x="0" y="863939"/>
                  <a:pt x="0" y="832810"/>
                </a:cubicBezTo>
                <a:lnTo>
                  <a:pt x="1211" y="826814"/>
                </a:lnTo>
                <a:lnTo>
                  <a:pt x="1211" y="112729"/>
                </a:lnTo>
                <a:cubicBezTo>
                  <a:pt x="1211" y="50470"/>
                  <a:pt x="51681" y="0"/>
                  <a:pt x="113940" y="0"/>
                </a:cubicBezTo>
                <a:cubicBezTo>
                  <a:pt x="176199" y="0"/>
                  <a:pt x="226669" y="50470"/>
                  <a:pt x="226669" y="112729"/>
                </a:cubicBezTo>
                <a:lnTo>
                  <a:pt x="226669" y="720081"/>
                </a:lnTo>
                <a:lnTo>
                  <a:pt x="2239892" y="10052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7" name="Oval 86">
            <a:extLst>
              <a:ext uri="{FF2B5EF4-FFF2-40B4-BE49-F238E27FC236}">
                <a16:creationId xmlns:a16="http://schemas.microsoft.com/office/drawing/2014/main" id="{64C312AE-01CD-410C-BB23-215BBC0D21C2}"/>
              </a:ext>
            </a:extLst>
          </p:cNvPr>
          <p:cNvSpPr/>
          <p:nvPr/>
        </p:nvSpPr>
        <p:spPr>
          <a:xfrm>
            <a:off x="9828957" y="556131"/>
            <a:ext cx="1197728" cy="119772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Freeform: Shape 87">
            <a:extLst>
              <a:ext uri="{FF2B5EF4-FFF2-40B4-BE49-F238E27FC236}">
                <a16:creationId xmlns:a16="http://schemas.microsoft.com/office/drawing/2014/main" id="{EF45F03C-151A-4437-8230-D15B5D4C1C19}"/>
              </a:ext>
            </a:extLst>
          </p:cNvPr>
          <p:cNvSpPr/>
          <p:nvPr/>
        </p:nvSpPr>
        <p:spPr>
          <a:xfrm rot="18817656">
            <a:off x="10110608" y="649680"/>
            <a:ext cx="1046836" cy="469828"/>
          </a:xfrm>
          <a:custGeom>
            <a:avLst/>
            <a:gdLst>
              <a:gd name="connsiteX0" fmla="*/ 1378797 w 1378797"/>
              <a:gd name="connsiteY0" fmla="*/ 832810 h 946747"/>
              <a:gd name="connsiteX1" fmla="*/ 1266068 w 1378797"/>
              <a:gd name="connsiteY1" fmla="*/ 945539 h 946747"/>
              <a:gd name="connsiteX2" fmla="*/ 119926 w 1378797"/>
              <a:gd name="connsiteY2" fmla="*/ 945539 h 946747"/>
              <a:gd name="connsiteX3" fmla="*/ 113940 w 1378797"/>
              <a:gd name="connsiteY3" fmla="*/ 946747 h 946747"/>
              <a:gd name="connsiteX4" fmla="*/ 34228 w 1378797"/>
              <a:gd name="connsiteY4" fmla="*/ 913730 h 946747"/>
              <a:gd name="connsiteX5" fmla="*/ 33743 w 1378797"/>
              <a:gd name="connsiteY5" fmla="*/ 913011 h 946747"/>
              <a:gd name="connsiteX6" fmla="*/ 33017 w 1378797"/>
              <a:gd name="connsiteY6" fmla="*/ 912522 h 946747"/>
              <a:gd name="connsiteX7" fmla="*/ 0 w 1378797"/>
              <a:gd name="connsiteY7" fmla="*/ 832810 h 946747"/>
              <a:gd name="connsiteX8" fmla="*/ 1211 w 1378797"/>
              <a:gd name="connsiteY8" fmla="*/ 826814 h 946747"/>
              <a:gd name="connsiteX9" fmla="*/ 1211 w 1378797"/>
              <a:gd name="connsiteY9" fmla="*/ 112729 h 946747"/>
              <a:gd name="connsiteX10" fmla="*/ 113940 w 1378797"/>
              <a:gd name="connsiteY10" fmla="*/ 0 h 946747"/>
              <a:gd name="connsiteX11" fmla="*/ 226669 w 1378797"/>
              <a:gd name="connsiteY11" fmla="*/ 112729 h 946747"/>
              <a:gd name="connsiteX12" fmla="*/ 226669 w 1378797"/>
              <a:gd name="connsiteY12" fmla="*/ 720081 h 946747"/>
              <a:gd name="connsiteX13" fmla="*/ 1266068 w 1378797"/>
              <a:gd name="connsiteY13" fmla="*/ 720081 h 946747"/>
              <a:gd name="connsiteX14" fmla="*/ 1378797 w 1378797"/>
              <a:gd name="connsiteY14"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266068 w 1378797"/>
              <a:gd name="connsiteY12" fmla="*/ 720081 h 946747"/>
              <a:gd name="connsiteX13" fmla="*/ 1378797 w 1378797"/>
              <a:gd name="connsiteY13"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378797 w 1378797"/>
              <a:gd name="connsiteY0" fmla="*/ 832810 h 946747"/>
              <a:gd name="connsiteX1" fmla="*/ 119926 w 1378797"/>
              <a:gd name="connsiteY1" fmla="*/ 945539 h 946747"/>
              <a:gd name="connsiteX2" fmla="*/ 113940 w 1378797"/>
              <a:gd name="connsiteY2" fmla="*/ 946747 h 946747"/>
              <a:gd name="connsiteX3" fmla="*/ 34228 w 1378797"/>
              <a:gd name="connsiteY3" fmla="*/ 913730 h 946747"/>
              <a:gd name="connsiteX4" fmla="*/ 33743 w 1378797"/>
              <a:gd name="connsiteY4" fmla="*/ 913011 h 946747"/>
              <a:gd name="connsiteX5" fmla="*/ 33017 w 1378797"/>
              <a:gd name="connsiteY5" fmla="*/ 912522 h 946747"/>
              <a:gd name="connsiteX6" fmla="*/ 0 w 1378797"/>
              <a:gd name="connsiteY6" fmla="*/ 832810 h 946747"/>
              <a:gd name="connsiteX7" fmla="*/ 1211 w 1378797"/>
              <a:gd name="connsiteY7" fmla="*/ 826814 h 946747"/>
              <a:gd name="connsiteX8" fmla="*/ 1211 w 1378797"/>
              <a:gd name="connsiteY8" fmla="*/ 112729 h 946747"/>
              <a:gd name="connsiteX9" fmla="*/ 113940 w 1378797"/>
              <a:gd name="connsiteY9" fmla="*/ 0 h 946747"/>
              <a:gd name="connsiteX10" fmla="*/ 226669 w 1378797"/>
              <a:gd name="connsiteY10" fmla="*/ 112729 h 946747"/>
              <a:gd name="connsiteX11" fmla="*/ 226669 w 1378797"/>
              <a:gd name="connsiteY11" fmla="*/ 720081 h 946747"/>
              <a:gd name="connsiteX12" fmla="*/ 1378797 w 1378797"/>
              <a:gd name="connsiteY12" fmla="*/ 832810 h 946747"/>
              <a:gd name="connsiteX0" fmla="*/ 1611766 w 1611766"/>
              <a:gd name="connsiteY0" fmla="*/ 946817 h 946817"/>
              <a:gd name="connsiteX1" fmla="*/ 119926 w 1611766"/>
              <a:gd name="connsiteY1" fmla="*/ 945539 h 946817"/>
              <a:gd name="connsiteX2" fmla="*/ 113940 w 1611766"/>
              <a:gd name="connsiteY2" fmla="*/ 946747 h 946817"/>
              <a:gd name="connsiteX3" fmla="*/ 34228 w 1611766"/>
              <a:gd name="connsiteY3" fmla="*/ 913730 h 946817"/>
              <a:gd name="connsiteX4" fmla="*/ 33743 w 1611766"/>
              <a:gd name="connsiteY4" fmla="*/ 913011 h 946817"/>
              <a:gd name="connsiteX5" fmla="*/ 33017 w 1611766"/>
              <a:gd name="connsiteY5" fmla="*/ 912522 h 946817"/>
              <a:gd name="connsiteX6" fmla="*/ 0 w 1611766"/>
              <a:gd name="connsiteY6" fmla="*/ 832810 h 946817"/>
              <a:gd name="connsiteX7" fmla="*/ 1211 w 1611766"/>
              <a:gd name="connsiteY7" fmla="*/ 826814 h 946817"/>
              <a:gd name="connsiteX8" fmla="*/ 1211 w 1611766"/>
              <a:gd name="connsiteY8" fmla="*/ 112729 h 946817"/>
              <a:gd name="connsiteX9" fmla="*/ 113940 w 1611766"/>
              <a:gd name="connsiteY9" fmla="*/ 0 h 946817"/>
              <a:gd name="connsiteX10" fmla="*/ 226669 w 1611766"/>
              <a:gd name="connsiteY10" fmla="*/ 112729 h 946817"/>
              <a:gd name="connsiteX11" fmla="*/ 226669 w 1611766"/>
              <a:gd name="connsiteY11" fmla="*/ 720081 h 946817"/>
              <a:gd name="connsiteX12" fmla="*/ 1611766 w 1611766"/>
              <a:gd name="connsiteY12" fmla="*/ 946817 h 946817"/>
              <a:gd name="connsiteX0" fmla="*/ 2239892 w 2239892"/>
              <a:gd name="connsiteY0" fmla="*/ 1005281 h 1005282"/>
              <a:gd name="connsiteX1" fmla="*/ 119926 w 2239892"/>
              <a:gd name="connsiteY1" fmla="*/ 945539 h 1005282"/>
              <a:gd name="connsiteX2" fmla="*/ 113940 w 2239892"/>
              <a:gd name="connsiteY2" fmla="*/ 946747 h 1005282"/>
              <a:gd name="connsiteX3" fmla="*/ 34228 w 2239892"/>
              <a:gd name="connsiteY3" fmla="*/ 913730 h 1005282"/>
              <a:gd name="connsiteX4" fmla="*/ 33743 w 2239892"/>
              <a:gd name="connsiteY4" fmla="*/ 913011 h 1005282"/>
              <a:gd name="connsiteX5" fmla="*/ 33017 w 2239892"/>
              <a:gd name="connsiteY5" fmla="*/ 912522 h 1005282"/>
              <a:gd name="connsiteX6" fmla="*/ 0 w 2239892"/>
              <a:gd name="connsiteY6" fmla="*/ 832810 h 1005282"/>
              <a:gd name="connsiteX7" fmla="*/ 1211 w 2239892"/>
              <a:gd name="connsiteY7" fmla="*/ 826814 h 1005282"/>
              <a:gd name="connsiteX8" fmla="*/ 1211 w 2239892"/>
              <a:gd name="connsiteY8" fmla="*/ 112729 h 1005282"/>
              <a:gd name="connsiteX9" fmla="*/ 113940 w 2239892"/>
              <a:gd name="connsiteY9" fmla="*/ 0 h 1005282"/>
              <a:gd name="connsiteX10" fmla="*/ 226669 w 2239892"/>
              <a:gd name="connsiteY10" fmla="*/ 112729 h 1005282"/>
              <a:gd name="connsiteX11" fmla="*/ 226669 w 2239892"/>
              <a:gd name="connsiteY11" fmla="*/ 720081 h 1005282"/>
              <a:gd name="connsiteX12" fmla="*/ 2239892 w 2239892"/>
              <a:gd name="connsiteY12" fmla="*/ 1005281 h 10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9892" h="1005282">
                <a:moveTo>
                  <a:pt x="2239892" y="1005281"/>
                </a:moveTo>
                <a:lnTo>
                  <a:pt x="119926" y="945539"/>
                </a:lnTo>
                <a:lnTo>
                  <a:pt x="113940" y="946747"/>
                </a:lnTo>
                <a:cubicBezTo>
                  <a:pt x="82810" y="946747"/>
                  <a:pt x="54628" y="934130"/>
                  <a:pt x="34228" y="913730"/>
                </a:cubicBezTo>
                <a:lnTo>
                  <a:pt x="33743" y="913011"/>
                </a:lnTo>
                <a:lnTo>
                  <a:pt x="33017" y="912522"/>
                </a:lnTo>
                <a:cubicBezTo>
                  <a:pt x="12618" y="892122"/>
                  <a:pt x="0" y="863939"/>
                  <a:pt x="0" y="832810"/>
                </a:cubicBezTo>
                <a:lnTo>
                  <a:pt x="1211" y="826814"/>
                </a:lnTo>
                <a:lnTo>
                  <a:pt x="1211" y="112729"/>
                </a:lnTo>
                <a:cubicBezTo>
                  <a:pt x="1211" y="50470"/>
                  <a:pt x="51681" y="0"/>
                  <a:pt x="113940" y="0"/>
                </a:cubicBezTo>
                <a:cubicBezTo>
                  <a:pt x="176199" y="0"/>
                  <a:pt x="226669" y="50470"/>
                  <a:pt x="226669" y="112729"/>
                </a:cubicBezTo>
                <a:lnTo>
                  <a:pt x="226669" y="720081"/>
                </a:lnTo>
                <a:lnTo>
                  <a:pt x="2239892" y="10052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9" name="Graphic 8" descr="Globe outline">
            <a:extLst>
              <a:ext uri="{FF2B5EF4-FFF2-40B4-BE49-F238E27FC236}">
                <a16:creationId xmlns:a16="http://schemas.microsoft.com/office/drawing/2014/main" id="{1CBB62AF-DA67-2B48-8ABD-37E3803928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6826" y="3088005"/>
            <a:ext cx="914400" cy="914400"/>
          </a:xfrm>
          <a:prstGeom prst="rect">
            <a:avLst/>
          </a:prstGeom>
        </p:spPr>
      </p:pic>
      <p:pic>
        <p:nvPicPr>
          <p:cNvPr id="11" name="Graphic 10" descr="Decision chart outline">
            <a:extLst>
              <a:ext uri="{FF2B5EF4-FFF2-40B4-BE49-F238E27FC236}">
                <a16:creationId xmlns:a16="http://schemas.microsoft.com/office/drawing/2014/main" id="{BA59D715-3624-D644-A9E3-E4F359ACD8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4063" y="3056865"/>
            <a:ext cx="914400" cy="914400"/>
          </a:xfrm>
          <a:prstGeom prst="rect">
            <a:avLst/>
          </a:prstGeom>
        </p:spPr>
      </p:pic>
      <p:pic>
        <p:nvPicPr>
          <p:cNvPr id="16" name="Picture 15" descr="A black and white toolbox with a gear and wrench&#10;&#10;Description automatically generated">
            <a:extLst>
              <a:ext uri="{FF2B5EF4-FFF2-40B4-BE49-F238E27FC236}">
                <a16:creationId xmlns:a16="http://schemas.microsoft.com/office/drawing/2014/main" id="{A7A3446B-CA89-EE41-89DF-254FCC0199A1}"/>
              </a:ext>
            </a:extLst>
          </p:cNvPr>
          <p:cNvPicPr>
            <a:picLocks noChangeAspect="1"/>
          </p:cNvPicPr>
          <p:nvPr/>
        </p:nvPicPr>
        <p:blipFill>
          <a:blip r:embed="rId7">
            <a:duotone>
              <a:schemeClr val="accent2">
                <a:shade val="45000"/>
                <a:satMod val="135000"/>
              </a:schemeClr>
              <a:prstClr val="white"/>
            </a:duotone>
            <a:alphaModFix/>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Lst>
          </a:blip>
          <a:stretch>
            <a:fillRect/>
          </a:stretch>
        </p:blipFill>
        <p:spPr>
          <a:xfrm>
            <a:off x="6929467" y="2887956"/>
            <a:ext cx="1213817" cy="1213817"/>
          </a:xfrm>
          <a:prstGeom prst="rect">
            <a:avLst/>
          </a:prstGeom>
          <a:ln>
            <a:noFill/>
          </a:ln>
        </p:spPr>
      </p:pic>
      <p:pic>
        <p:nvPicPr>
          <p:cNvPr id="18" name="Graphic 17" descr="Meeting outline">
            <a:extLst>
              <a:ext uri="{FF2B5EF4-FFF2-40B4-BE49-F238E27FC236}">
                <a16:creationId xmlns:a16="http://schemas.microsoft.com/office/drawing/2014/main" id="{952D1AE0-2643-2B48-AA7C-76B6A218D7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9083" y="2992823"/>
            <a:ext cx="914400" cy="914400"/>
          </a:xfrm>
          <a:prstGeom prst="rect">
            <a:avLst/>
          </a:prstGeom>
        </p:spPr>
      </p:pic>
      <p:sp>
        <p:nvSpPr>
          <p:cNvPr id="124" name="Rectangle 123">
            <a:extLst>
              <a:ext uri="{FF2B5EF4-FFF2-40B4-BE49-F238E27FC236}">
                <a16:creationId xmlns:a16="http://schemas.microsoft.com/office/drawing/2014/main" id="{E3CDA627-ED31-B54B-A0E5-D94776DC3211}"/>
              </a:ext>
            </a:extLst>
          </p:cNvPr>
          <p:cNvSpPr/>
          <p:nvPr/>
        </p:nvSpPr>
        <p:spPr>
          <a:xfrm>
            <a:off x="3306412" y="4452899"/>
            <a:ext cx="2613332" cy="2183427"/>
          </a:xfrm>
          <a:prstGeom prst="rect">
            <a:avLst/>
          </a:prstGeom>
        </p:spPr>
        <p:txBody>
          <a:bodyPr wrap="square" lIns="0" tIns="0" rIns="0" bIns="0" anchor="t">
            <a:noAutofit/>
          </a:bodyPr>
          <a:lstStyle/>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5-year Implementation Plans at pillar and interpillar level</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18-month budgeted workplans</a:t>
            </a:r>
          </a:p>
          <a:p>
            <a:r>
              <a:rPr lang="en-IN" sz="1600">
                <a:solidFill>
                  <a:schemeClr val="bg1"/>
                </a:solidFill>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Interpillar toolkit</a:t>
            </a:r>
          </a:p>
          <a:p>
            <a:endParaRPr lang="en-IN" sz="1600">
              <a:solidFill>
                <a:schemeClr val="bg1"/>
              </a:solidFill>
              <a:ea typeface="Open Sans" panose="020B0606030504020204" pitchFamily="34" charset="0"/>
              <a:cs typeface="Open Sans" panose="020B0606030504020204" pitchFamily="34" charset="0"/>
            </a:endParaRPr>
          </a:p>
          <a:p>
            <a:endParaRPr lang="en-IN" sz="1200">
              <a:solidFill>
                <a:schemeClr val="bg1"/>
              </a:solidFill>
              <a:ea typeface="Open Sans" panose="020B0606030504020204" pitchFamily="34" charset="0"/>
              <a:cs typeface="Open Sans" panose="020B0606030504020204" pitchFamily="34" charset="0"/>
            </a:endParaRPr>
          </a:p>
          <a:p>
            <a:r>
              <a:rPr lang="en-IN" sz="1200">
                <a:solidFill>
                  <a:schemeClr val="bg1"/>
                </a:solidFill>
                <a:ea typeface="Open Sans" panose="020B0606030504020204" pitchFamily="34" charset="0"/>
                <a:cs typeface="Open Sans" panose="020B0606030504020204" pitchFamily="34" charset="0"/>
              </a:rPr>
              <a:t> </a:t>
            </a:r>
          </a:p>
        </p:txBody>
      </p:sp>
      <p:sp>
        <p:nvSpPr>
          <p:cNvPr id="125" name="Rectangle 124">
            <a:extLst>
              <a:ext uri="{FF2B5EF4-FFF2-40B4-BE49-F238E27FC236}">
                <a16:creationId xmlns:a16="http://schemas.microsoft.com/office/drawing/2014/main" id="{3319578C-7574-4744-BEB8-B4E78B20E6C5}"/>
              </a:ext>
            </a:extLst>
          </p:cNvPr>
          <p:cNvSpPr/>
          <p:nvPr/>
        </p:nvSpPr>
        <p:spPr>
          <a:xfrm>
            <a:off x="6265381" y="4452900"/>
            <a:ext cx="2789285" cy="2405098"/>
          </a:xfrm>
          <a:prstGeom prst="rect">
            <a:avLst/>
          </a:prstGeom>
        </p:spPr>
        <p:txBody>
          <a:bodyPr wrap="square" lIns="0" tIns="0" rIns="0" bIns="0" anchor="t">
            <a:noAutofit/>
          </a:bodyPr>
          <a:lstStyle/>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Minimum core capability checklist for gap analysis</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TOR for national stakeholder coordination mechanism </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Template for national roadmap, etc.</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endParaRPr lang="en-IN" sz="1200">
              <a:solidFill>
                <a:schemeClr val="bg1"/>
              </a:solidFill>
              <a:ea typeface="Open Sans" panose="020B0606030504020204" pitchFamily="34" charset="0"/>
              <a:cs typeface="Open Sans" panose="020B0606030504020204" pitchFamily="34" charset="0"/>
            </a:endParaRPr>
          </a:p>
          <a:p>
            <a:r>
              <a:rPr lang="en-IN" sz="1200">
                <a:solidFill>
                  <a:schemeClr val="bg1"/>
                </a:solidFill>
                <a:ea typeface="Open Sans" panose="020B0606030504020204" pitchFamily="34" charset="0"/>
                <a:cs typeface="Open Sans" panose="020B0606030504020204" pitchFamily="34" charset="0"/>
              </a:rPr>
              <a:t> </a:t>
            </a:r>
          </a:p>
        </p:txBody>
      </p:sp>
      <p:sp>
        <p:nvSpPr>
          <p:cNvPr id="126" name="Rectangle 125">
            <a:extLst>
              <a:ext uri="{FF2B5EF4-FFF2-40B4-BE49-F238E27FC236}">
                <a16:creationId xmlns:a16="http://schemas.microsoft.com/office/drawing/2014/main" id="{4B4615DB-93C1-824E-8563-4ABE07C8961C}"/>
              </a:ext>
            </a:extLst>
          </p:cNvPr>
          <p:cNvSpPr/>
          <p:nvPr/>
        </p:nvSpPr>
        <p:spPr>
          <a:xfrm>
            <a:off x="9406486" y="4476115"/>
            <a:ext cx="2711088" cy="2381883"/>
          </a:xfrm>
          <a:prstGeom prst="rect">
            <a:avLst/>
          </a:prstGeom>
        </p:spPr>
        <p:txBody>
          <a:bodyPr wrap="square" lIns="0" tIns="0" rIns="0" bIns="0" anchor="t">
            <a:noAutofit/>
          </a:bodyPr>
          <a:lstStyle/>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Stakeholder mapping</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National consultation workshop</a:t>
            </a:r>
          </a:p>
          <a:p>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Gap analysis</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IN" sz="1600">
                <a:solidFill>
                  <a:schemeClr val="bg1"/>
                </a:solidFill>
                <a:ea typeface="Open Sans" panose="020B0606030504020204" pitchFamily="34" charset="0"/>
                <a:cs typeface="Open Sans" panose="020B0606030504020204" pitchFamily="34" charset="0"/>
              </a:rPr>
              <a:t>National EWS Roadmap</a:t>
            </a: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endParaRPr lang="en-IN" sz="1600">
              <a:solidFill>
                <a:schemeClr val="bg1"/>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IN" sz="1600">
              <a:solidFill>
                <a:schemeClr val="bg1"/>
              </a:solidFill>
              <a:ea typeface="Open Sans" panose="020B0606030504020204" pitchFamily="34" charset="0"/>
              <a:cs typeface="Open Sans" panose="020B0606030504020204" pitchFamily="34" charset="0"/>
            </a:endParaRPr>
          </a:p>
          <a:p>
            <a:endParaRPr lang="en-IN" sz="1200">
              <a:solidFill>
                <a:schemeClr val="bg1"/>
              </a:solidFill>
              <a:ea typeface="Open Sans" panose="020B0606030504020204" pitchFamily="34" charset="0"/>
              <a:cs typeface="Open Sans" panose="020B0606030504020204" pitchFamily="34" charset="0"/>
            </a:endParaRPr>
          </a:p>
          <a:p>
            <a:r>
              <a:rPr lang="en-IN" sz="1200">
                <a:solidFill>
                  <a:schemeClr val="bg1"/>
                </a:solidFill>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513526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field with trees and dark clouds">
            <a:extLst>
              <a:ext uri="{FF2B5EF4-FFF2-40B4-BE49-F238E27FC236}">
                <a16:creationId xmlns:a16="http://schemas.microsoft.com/office/drawing/2014/main" id="{D73E7048-75F3-79B1-027B-9E45011B125B}"/>
              </a:ext>
            </a:extLst>
          </p:cNvPr>
          <p:cNvPicPr>
            <a:picLocks noChangeAspect="1"/>
          </p:cNvPicPr>
          <p:nvPr/>
        </p:nvPicPr>
        <p:blipFill>
          <a:blip r:embed="rId2"/>
          <a:stretch>
            <a:fillRect/>
          </a:stretch>
        </p:blipFill>
        <p:spPr>
          <a:xfrm>
            <a:off x="0" y="-51333"/>
            <a:ext cx="12191360" cy="6960666"/>
          </a:xfrm>
          <a:prstGeom prst="rect">
            <a:avLst/>
          </a:prstGeom>
        </p:spPr>
      </p:pic>
      <p:sp>
        <p:nvSpPr>
          <p:cNvPr id="2" name="TextBox 1">
            <a:extLst>
              <a:ext uri="{FF2B5EF4-FFF2-40B4-BE49-F238E27FC236}">
                <a16:creationId xmlns:a16="http://schemas.microsoft.com/office/drawing/2014/main" id="{0CFAC7AA-05B9-104A-8198-DE00943BD6DB}"/>
              </a:ext>
            </a:extLst>
          </p:cNvPr>
          <p:cNvSpPr txBox="1"/>
          <p:nvPr/>
        </p:nvSpPr>
        <p:spPr>
          <a:xfrm>
            <a:off x="600446" y="173903"/>
            <a:ext cx="8550739" cy="707886"/>
          </a:xfrm>
          <a:prstGeom prst="rect">
            <a:avLst/>
          </a:prstGeom>
          <a:noFill/>
        </p:spPr>
        <p:txBody>
          <a:bodyPr wrap="none" rtlCol="0">
            <a:spAutoFit/>
          </a:bodyPr>
          <a:lstStyle/>
          <a:p>
            <a:pPr algn="ctr"/>
            <a:r>
              <a:rPr lang="en-US" sz="4000" b="1">
                <a:solidFill>
                  <a:schemeClr val="bg1"/>
                </a:solidFill>
                <a:latin typeface="Roboto" panose="02000000000000000000" pitchFamily="2" charset="0"/>
                <a:ea typeface="Roboto" panose="02000000000000000000" pitchFamily="2" charset="0"/>
                <a:cs typeface="Roboto" panose="02000000000000000000" pitchFamily="2" charset="0"/>
              </a:rPr>
              <a:t>NATIONAL WORKSHOP ON EW4ALL</a:t>
            </a:r>
          </a:p>
        </p:txBody>
      </p:sp>
      <p:sp>
        <p:nvSpPr>
          <p:cNvPr id="3" name="TextBox 2">
            <a:extLst>
              <a:ext uri="{FF2B5EF4-FFF2-40B4-BE49-F238E27FC236}">
                <a16:creationId xmlns:a16="http://schemas.microsoft.com/office/drawing/2014/main" id="{52F8D706-E185-9F41-BA95-812977E30657}"/>
              </a:ext>
            </a:extLst>
          </p:cNvPr>
          <p:cNvSpPr txBox="1"/>
          <p:nvPr/>
        </p:nvSpPr>
        <p:spPr>
          <a:xfrm>
            <a:off x="695427" y="834929"/>
            <a:ext cx="4402167" cy="276999"/>
          </a:xfrm>
          <a:prstGeom prst="rect">
            <a:avLst/>
          </a:prstGeom>
          <a:noFill/>
        </p:spPr>
        <p:txBody>
          <a:bodyPr wrap="none" rtlCol="0">
            <a:spAutoFit/>
          </a:bodyPr>
          <a:lstStyle/>
          <a:p>
            <a:pPr algn="ctr"/>
            <a:r>
              <a:rPr lang="en-US" sz="1200" b="1" spc="150">
                <a:solidFill>
                  <a:schemeClr val="accent4"/>
                </a:solidFill>
                <a:latin typeface="Arial" panose="020B0604020202020204" pitchFamily="34" charset="0"/>
                <a:cs typeface="Arial" panose="020B0604020202020204" pitchFamily="34" charset="0"/>
              </a:rPr>
              <a:t>COLLECTIVE OUTCOMS &amp; LESSONS LEARNED</a:t>
            </a:r>
          </a:p>
        </p:txBody>
      </p:sp>
      <p:sp>
        <p:nvSpPr>
          <p:cNvPr id="4" name="Oval 3">
            <a:extLst>
              <a:ext uri="{FF2B5EF4-FFF2-40B4-BE49-F238E27FC236}">
                <a16:creationId xmlns:a16="http://schemas.microsoft.com/office/drawing/2014/main" id="{DDC280F7-DB34-D04B-B3BC-0670A5C67FD1}"/>
              </a:ext>
            </a:extLst>
          </p:cNvPr>
          <p:cNvSpPr/>
          <p:nvPr/>
        </p:nvSpPr>
        <p:spPr>
          <a:xfrm>
            <a:off x="1301867" y="1248748"/>
            <a:ext cx="1249581" cy="124958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DCF5551-3C36-EA44-A684-C668E535902F}"/>
              </a:ext>
            </a:extLst>
          </p:cNvPr>
          <p:cNvSpPr txBox="1"/>
          <p:nvPr/>
        </p:nvSpPr>
        <p:spPr>
          <a:xfrm>
            <a:off x="695427" y="2497363"/>
            <a:ext cx="2462469" cy="338554"/>
          </a:xfrm>
          <a:prstGeom prst="rect">
            <a:avLst/>
          </a:prstGeom>
          <a:noFill/>
        </p:spPr>
        <p:txBody>
          <a:bodyPr wrap="none" rtlCol="0" anchor="b" anchorCtr="0">
            <a:spAutoFit/>
          </a:bodyPr>
          <a:lstStyle/>
          <a:p>
            <a:pPr algn="ctr"/>
            <a:r>
              <a:rPr lang="en-US" sz="1600" b="1">
                <a:solidFill>
                  <a:schemeClr val="tx1">
                    <a:lumMod val="50000"/>
                  </a:schemeClr>
                </a:solidFill>
                <a:latin typeface="Arial" panose="020B0604020202020204" pitchFamily="34" charset="0"/>
                <a:ea typeface="League Spartan" charset="0"/>
                <a:cs typeface="Arial" panose="020B0604020202020204" pitchFamily="34" charset="0"/>
              </a:rPr>
              <a:t>EWS CURRENT STATE </a:t>
            </a:r>
          </a:p>
        </p:txBody>
      </p:sp>
      <p:sp>
        <p:nvSpPr>
          <p:cNvPr id="6" name="Subtitle 2">
            <a:extLst>
              <a:ext uri="{FF2B5EF4-FFF2-40B4-BE49-F238E27FC236}">
                <a16:creationId xmlns:a16="http://schemas.microsoft.com/office/drawing/2014/main" id="{BCCE93C0-6089-C54A-A148-1FE158EEF19D}"/>
              </a:ext>
            </a:extLst>
          </p:cNvPr>
          <p:cNvSpPr txBox="1">
            <a:spLocks/>
          </p:cNvSpPr>
          <p:nvPr/>
        </p:nvSpPr>
        <p:spPr>
          <a:xfrm>
            <a:off x="578139" y="2854103"/>
            <a:ext cx="2697038" cy="6001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a:solidFill>
                  <a:srgbClr val="002060"/>
                </a:solidFill>
                <a:latin typeface="+mn-lt"/>
                <a:ea typeface="Lato Light"/>
                <a:cs typeface="Arial"/>
              </a:rPr>
              <a:t>Take stock of the current state of EWS and promote a shared understanding of progress in implementation</a:t>
            </a:r>
          </a:p>
        </p:txBody>
      </p:sp>
      <p:sp>
        <p:nvSpPr>
          <p:cNvPr id="10" name="Oval 9">
            <a:extLst>
              <a:ext uri="{FF2B5EF4-FFF2-40B4-BE49-F238E27FC236}">
                <a16:creationId xmlns:a16="http://schemas.microsoft.com/office/drawing/2014/main" id="{95CD3D95-0DE1-C247-ADCB-92210DBDE337}"/>
              </a:ext>
            </a:extLst>
          </p:cNvPr>
          <p:cNvSpPr/>
          <p:nvPr/>
        </p:nvSpPr>
        <p:spPr>
          <a:xfrm>
            <a:off x="5112672" y="1248748"/>
            <a:ext cx="1249581" cy="12495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07D773B-D08B-4548-A51E-FB6FDBEC5B39}"/>
              </a:ext>
            </a:extLst>
          </p:cNvPr>
          <p:cNvSpPr txBox="1"/>
          <p:nvPr/>
        </p:nvSpPr>
        <p:spPr>
          <a:xfrm>
            <a:off x="4583768" y="2515549"/>
            <a:ext cx="2423227" cy="338554"/>
          </a:xfrm>
          <a:prstGeom prst="rect">
            <a:avLst/>
          </a:prstGeom>
          <a:noFill/>
        </p:spPr>
        <p:txBody>
          <a:bodyPr wrap="none" rtlCol="0" anchor="b" anchorCtr="0">
            <a:spAutoFit/>
          </a:bodyPr>
          <a:lstStyle/>
          <a:p>
            <a:pPr algn="ctr"/>
            <a:r>
              <a:rPr lang="en-US" sz="1600" b="1">
                <a:solidFill>
                  <a:schemeClr val="tx1">
                    <a:lumMod val="50000"/>
                  </a:schemeClr>
                </a:solidFill>
                <a:latin typeface="Arial" panose="020B0604020202020204" pitchFamily="34" charset="0"/>
                <a:ea typeface="League Spartan" charset="0"/>
                <a:cs typeface="Arial" panose="020B0604020202020204" pitchFamily="34" charset="0"/>
              </a:rPr>
              <a:t>LINK AND ALIGNMENT</a:t>
            </a:r>
          </a:p>
        </p:txBody>
      </p:sp>
      <p:sp>
        <p:nvSpPr>
          <p:cNvPr id="13" name="Subtitle 2">
            <a:extLst>
              <a:ext uri="{FF2B5EF4-FFF2-40B4-BE49-F238E27FC236}">
                <a16:creationId xmlns:a16="http://schemas.microsoft.com/office/drawing/2014/main" id="{D99C61B6-BB7E-B842-A15F-FD138FF7575D}"/>
              </a:ext>
            </a:extLst>
          </p:cNvPr>
          <p:cNvSpPr txBox="1">
            <a:spLocks/>
          </p:cNvSpPr>
          <p:nvPr/>
        </p:nvSpPr>
        <p:spPr>
          <a:xfrm>
            <a:off x="4278357" y="2839288"/>
            <a:ext cx="3251504" cy="7848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a:solidFill>
                  <a:srgbClr val="002060"/>
                </a:solidFill>
                <a:latin typeface="Arial" panose="020B0604020202020204" pitchFamily="34" charset="0"/>
                <a:ea typeface="Lato Light" panose="020F0502020204030203" pitchFamily="34" charset="0"/>
                <a:cs typeface="Arial" panose="020B0604020202020204" pitchFamily="34" charset="0"/>
              </a:rPr>
              <a:t>Explore linkages and alignment among ongoing and upcoming initiatives, and consolidate key stakeholder commitments to strengthen national and sub-national EWS</a:t>
            </a:r>
          </a:p>
        </p:txBody>
      </p:sp>
      <p:sp>
        <p:nvSpPr>
          <p:cNvPr id="15" name="Oval 14">
            <a:extLst>
              <a:ext uri="{FF2B5EF4-FFF2-40B4-BE49-F238E27FC236}">
                <a16:creationId xmlns:a16="http://schemas.microsoft.com/office/drawing/2014/main" id="{0F075EEF-332B-0442-9EF7-C3E4573CFAB6}"/>
              </a:ext>
            </a:extLst>
          </p:cNvPr>
          <p:cNvSpPr/>
          <p:nvPr/>
        </p:nvSpPr>
        <p:spPr>
          <a:xfrm>
            <a:off x="9386409" y="1248747"/>
            <a:ext cx="1249581" cy="124958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68568DE-545F-7544-83F8-688C81380C59}"/>
              </a:ext>
            </a:extLst>
          </p:cNvPr>
          <p:cNvSpPr txBox="1"/>
          <p:nvPr/>
        </p:nvSpPr>
        <p:spPr>
          <a:xfrm>
            <a:off x="8487130" y="2493690"/>
            <a:ext cx="3096489" cy="338554"/>
          </a:xfrm>
          <a:prstGeom prst="rect">
            <a:avLst/>
          </a:prstGeom>
          <a:noFill/>
        </p:spPr>
        <p:txBody>
          <a:bodyPr wrap="none" rtlCol="0" anchor="b" anchorCtr="0">
            <a:spAutoFit/>
          </a:bodyPr>
          <a:lstStyle/>
          <a:p>
            <a:pPr algn="ctr"/>
            <a:r>
              <a:rPr lang="en-US" sz="1600" b="1">
                <a:solidFill>
                  <a:schemeClr val="tx1">
                    <a:lumMod val="50000"/>
                  </a:schemeClr>
                </a:solidFill>
                <a:latin typeface="Arial" panose="020B0604020202020204" pitchFamily="34" charset="0"/>
                <a:ea typeface="League Spartan" charset="0"/>
                <a:cs typeface="Arial" panose="020B0604020202020204" pitchFamily="34" charset="0"/>
              </a:rPr>
              <a:t>COORDINATION MECHANISM</a:t>
            </a:r>
          </a:p>
        </p:txBody>
      </p:sp>
      <p:sp>
        <p:nvSpPr>
          <p:cNvPr id="18" name="Subtitle 2">
            <a:extLst>
              <a:ext uri="{FF2B5EF4-FFF2-40B4-BE49-F238E27FC236}">
                <a16:creationId xmlns:a16="http://schemas.microsoft.com/office/drawing/2014/main" id="{B54327A9-E5DA-E045-A625-A2DE9AB74E2D}"/>
              </a:ext>
            </a:extLst>
          </p:cNvPr>
          <p:cNvSpPr txBox="1">
            <a:spLocks/>
          </p:cNvSpPr>
          <p:nvPr/>
        </p:nvSpPr>
        <p:spPr>
          <a:xfrm>
            <a:off x="8551010" y="2839288"/>
            <a:ext cx="3004438" cy="7848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a:solidFill>
                  <a:srgbClr val="002060"/>
                </a:solidFill>
                <a:latin typeface="Arial" panose="020B0604020202020204" pitchFamily="34" charset="0"/>
                <a:ea typeface="Lato Light" panose="020F0502020204030203" pitchFamily="34" charset="0"/>
                <a:cs typeface="Arial" panose="020B0604020202020204" pitchFamily="34" charset="0"/>
              </a:rPr>
              <a:t>Affirm or establish national coordination mechanisms to facilitate multi-stakeholder efforts to scale-up end-to-end EWS, linking national and local engagement.</a:t>
            </a:r>
          </a:p>
        </p:txBody>
      </p:sp>
      <p:sp>
        <p:nvSpPr>
          <p:cNvPr id="20" name="Oval 19">
            <a:extLst>
              <a:ext uri="{FF2B5EF4-FFF2-40B4-BE49-F238E27FC236}">
                <a16:creationId xmlns:a16="http://schemas.microsoft.com/office/drawing/2014/main" id="{A3408462-F103-EF48-9105-F6D3F13D94B9}"/>
              </a:ext>
            </a:extLst>
          </p:cNvPr>
          <p:cNvSpPr/>
          <p:nvPr/>
        </p:nvSpPr>
        <p:spPr>
          <a:xfrm>
            <a:off x="1234573" y="3832800"/>
            <a:ext cx="1249581" cy="124958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6256177-2F3D-B748-8101-0A530FA11782}"/>
              </a:ext>
            </a:extLst>
          </p:cNvPr>
          <p:cNvSpPr txBox="1"/>
          <p:nvPr/>
        </p:nvSpPr>
        <p:spPr>
          <a:xfrm>
            <a:off x="893875" y="5164241"/>
            <a:ext cx="1914178" cy="338554"/>
          </a:xfrm>
          <a:prstGeom prst="rect">
            <a:avLst/>
          </a:prstGeom>
          <a:noFill/>
        </p:spPr>
        <p:txBody>
          <a:bodyPr wrap="none" rtlCol="0" anchor="b" anchorCtr="0">
            <a:spAutoFit/>
          </a:bodyPr>
          <a:lstStyle/>
          <a:p>
            <a:pPr algn="ctr"/>
            <a:r>
              <a:rPr lang="en-US" sz="1600" b="1">
                <a:solidFill>
                  <a:schemeClr val="bg1"/>
                </a:solidFill>
                <a:latin typeface="Arial" panose="020B0604020202020204" pitchFamily="34" charset="0"/>
                <a:ea typeface="League Spartan" charset="0"/>
                <a:cs typeface="Arial" panose="020B0604020202020204" pitchFamily="34" charset="0"/>
              </a:rPr>
              <a:t>PRIORITY AREAS</a:t>
            </a:r>
          </a:p>
        </p:txBody>
      </p:sp>
      <p:sp>
        <p:nvSpPr>
          <p:cNvPr id="23" name="Subtitle 2">
            <a:extLst>
              <a:ext uri="{FF2B5EF4-FFF2-40B4-BE49-F238E27FC236}">
                <a16:creationId xmlns:a16="http://schemas.microsoft.com/office/drawing/2014/main" id="{E37B5D69-2149-6E46-9C1D-9B0F506112A1}"/>
              </a:ext>
            </a:extLst>
          </p:cNvPr>
          <p:cNvSpPr txBox="1">
            <a:spLocks/>
          </p:cNvSpPr>
          <p:nvPr/>
        </p:nvSpPr>
        <p:spPr>
          <a:xfrm>
            <a:off x="443552" y="5556015"/>
            <a:ext cx="2831625" cy="7848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a:solidFill>
                  <a:schemeClr val="bg1"/>
                </a:solidFill>
                <a:latin typeface="Arial" panose="020B0604020202020204" pitchFamily="34" charset="0"/>
                <a:ea typeface="Lato Light" panose="020F0502020204030203" pitchFamily="34" charset="0"/>
                <a:cs typeface="Arial" panose="020B0604020202020204" pitchFamily="34" charset="0"/>
              </a:rPr>
              <a:t>Agree on a process for identifying priority areas for action to address national EWS gaps (informed checklist tool);</a:t>
            </a:r>
          </a:p>
        </p:txBody>
      </p:sp>
      <p:sp>
        <p:nvSpPr>
          <p:cNvPr id="83" name="Oval 82">
            <a:extLst>
              <a:ext uri="{FF2B5EF4-FFF2-40B4-BE49-F238E27FC236}">
                <a16:creationId xmlns:a16="http://schemas.microsoft.com/office/drawing/2014/main" id="{F36B50D0-5A89-8642-B5E5-72B731D1C171}"/>
              </a:ext>
            </a:extLst>
          </p:cNvPr>
          <p:cNvSpPr/>
          <p:nvPr/>
        </p:nvSpPr>
        <p:spPr>
          <a:xfrm>
            <a:off x="5204468" y="3831037"/>
            <a:ext cx="1249581" cy="12495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2163D9B0-8FA2-AD49-9B2C-86C82E193641}"/>
              </a:ext>
            </a:extLst>
          </p:cNvPr>
          <p:cNvSpPr txBox="1"/>
          <p:nvPr/>
        </p:nvSpPr>
        <p:spPr>
          <a:xfrm>
            <a:off x="4084485" y="5164241"/>
            <a:ext cx="3489546" cy="338554"/>
          </a:xfrm>
          <a:prstGeom prst="rect">
            <a:avLst/>
          </a:prstGeom>
          <a:noFill/>
        </p:spPr>
        <p:txBody>
          <a:bodyPr wrap="none" rtlCol="0" anchor="b" anchorCtr="0">
            <a:spAutoFit/>
          </a:bodyPr>
          <a:lstStyle/>
          <a:p>
            <a:pPr algn="ctr"/>
            <a:r>
              <a:rPr lang="en-US" sz="1600" b="1">
                <a:solidFill>
                  <a:schemeClr val="bg1"/>
                </a:solidFill>
                <a:latin typeface="Arial" panose="020B0604020202020204" pitchFamily="34" charset="0"/>
                <a:ea typeface="League Spartan" charset="0"/>
                <a:cs typeface="Arial" panose="020B0604020202020204" pitchFamily="34" charset="0"/>
              </a:rPr>
              <a:t>ADDRESSING KEY CHALLENGES</a:t>
            </a:r>
          </a:p>
        </p:txBody>
      </p:sp>
      <p:sp>
        <p:nvSpPr>
          <p:cNvPr id="86" name="Subtitle 2">
            <a:extLst>
              <a:ext uri="{FF2B5EF4-FFF2-40B4-BE49-F238E27FC236}">
                <a16:creationId xmlns:a16="http://schemas.microsoft.com/office/drawing/2014/main" id="{C8D9046B-3C82-144D-A0FF-CD5C3F6FA082}"/>
              </a:ext>
            </a:extLst>
          </p:cNvPr>
          <p:cNvSpPr txBox="1">
            <a:spLocks/>
          </p:cNvSpPr>
          <p:nvPr/>
        </p:nvSpPr>
        <p:spPr>
          <a:xfrm>
            <a:off x="4084485" y="5502792"/>
            <a:ext cx="3408355" cy="7848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Identify key barriers to risk-informing, issuing, communicating and acting on early warnings effectively; recommend targeted actions to overcome these, in line with national priorities</a:t>
            </a:r>
            <a:endParaRPr lang="en-US" sz="120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79" name="Oval 78">
            <a:extLst>
              <a:ext uri="{FF2B5EF4-FFF2-40B4-BE49-F238E27FC236}">
                <a16:creationId xmlns:a16="http://schemas.microsoft.com/office/drawing/2014/main" id="{EECBE5D3-877A-1E42-BD2A-A2FD71284846}"/>
              </a:ext>
            </a:extLst>
          </p:cNvPr>
          <p:cNvSpPr/>
          <p:nvPr/>
        </p:nvSpPr>
        <p:spPr>
          <a:xfrm>
            <a:off x="9428438" y="3846061"/>
            <a:ext cx="1249581" cy="124958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EE8164E9-717D-334F-AA27-AF9F10EE8C65}"/>
              </a:ext>
            </a:extLst>
          </p:cNvPr>
          <p:cNvSpPr txBox="1"/>
          <p:nvPr/>
        </p:nvSpPr>
        <p:spPr>
          <a:xfrm>
            <a:off x="8957411" y="5168422"/>
            <a:ext cx="2397067" cy="338554"/>
          </a:xfrm>
          <a:prstGeom prst="rect">
            <a:avLst/>
          </a:prstGeom>
          <a:noFill/>
        </p:spPr>
        <p:txBody>
          <a:bodyPr wrap="none" lIns="91440" tIns="45720" rIns="91440" bIns="45720" rtlCol="0" anchor="b" anchorCtr="0">
            <a:spAutoFit/>
          </a:bodyPr>
          <a:lstStyle/>
          <a:p>
            <a:pPr algn="ctr"/>
            <a:r>
              <a:rPr lang="en-US" sz="1600" b="1">
                <a:solidFill>
                  <a:schemeClr val="bg1"/>
                </a:solidFill>
                <a:latin typeface="Arial"/>
                <a:ea typeface="League Spartan" charset="0"/>
                <a:cs typeface="Arial"/>
              </a:rPr>
              <a:t>NATIONAL ROADMAP</a:t>
            </a:r>
            <a:endParaRPr lang="en-US" sz="1600" b="1">
              <a:solidFill>
                <a:schemeClr val="bg1"/>
              </a:solidFill>
              <a:latin typeface="Arial" panose="020B0604020202020204" pitchFamily="34" charset="0"/>
              <a:ea typeface="League Spartan" charset="0"/>
              <a:cs typeface="Arial" panose="020B0604020202020204" pitchFamily="34" charset="0"/>
            </a:endParaRPr>
          </a:p>
        </p:txBody>
      </p:sp>
      <p:sp>
        <p:nvSpPr>
          <p:cNvPr id="82" name="Subtitle 2">
            <a:extLst>
              <a:ext uri="{FF2B5EF4-FFF2-40B4-BE49-F238E27FC236}">
                <a16:creationId xmlns:a16="http://schemas.microsoft.com/office/drawing/2014/main" id="{E8618E20-7C2D-E84C-ABDA-819E993B66B1}"/>
              </a:ext>
            </a:extLst>
          </p:cNvPr>
          <p:cNvSpPr txBox="1">
            <a:spLocks/>
          </p:cNvSpPr>
          <p:nvPr/>
        </p:nvSpPr>
        <p:spPr>
          <a:xfrm>
            <a:off x="8487130" y="5502792"/>
            <a:ext cx="3337630" cy="7848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a:solidFill>
                  <a:schemeClr val="bg1"/>
                </a:solidFill>
                <a:latin typeface="Arial"/>
                <a:ea typeface="Lato Light"/>
                <a:cs typeface="Arial"/>
              </a:rPr>
              <a:t>Leverage existing EWS strategy or develop a multi-year, multi-stakeholder EW4All national action plan to marshal coordinated resources, technical assistance and long-term support</a:t>
            </a:r>
          </a:p>
        </p:txBody>
      </p:sp>
      <p:sp>
        <p:nvSpPr>
          <p:cNvPr id="30" name="Freeform 940">
            <a:extLst>
              <a:ext uri="{FF2B5EF4-FFF2-40B4-BE49-F238E27FC236}">
                <a16:creationId xmlns:a16="http://schemas.microsoft.com/office/drawing/2014/main" id="{96CE52B4-D80D-1147-B1DC-49AAF7686E57}"/>
              </a:ext>
            </a:extLst>
          </p:cNvPr>
          <p:cNvSpPr>
            <a:spLocks noChangeAspect="1"/>
          </p:cNvSpPr>
          <p:nvPr/>
        </p:nvSpPr>
        <p:spPr bwMode="auto">
          <a:xfrm>
            <a:off x="5597087" y="4238680"/>
            <a:ext cx="464342" cy="464342"/>
          </a:xfrm>
          <a:custGeom>
            <a:avLst/>
            <a:gdLst>
              <a:gd name="T0" fmla="*/ 10094907 w 293328"/>
              <a:gd name="T1" fmla="*/ 5511422 h 293328"/>
              <a:gd name="T2" fmla="*/ 4550546 w 293328"/>
              <a:gd name="T3" fmla="*/ 4401261 h 293328"/>
              <a:gd name="T4" fmla="*/ 4184428 w 293328"/>
              <a:gd name="T5" fmla="*/ 5798781 h 293328"/>
              <a:gd name="T6" fmla="*/ 5400559 w 293328"/>
              <a:gd name="T7" fmla="*/ 6582348 h 293328"/>
              <a:gd name="T8" fmla="*/ 6472759 w 293328"/>
              <a:gd name="T9" fmla="*/ 5798781 h 293328"/>
              <a:gd name="T10" fmla="*/ 6119705 w 293328"/>
              <a:gd name="T11" fmla="*/ 4401261 h 293328"/>
              <a:gd name="T12" fmla="*/ 5321798 w 293328"/>
              <a:gd name="T13" fmla="*/ 1095835 h 293328"/>
              <a:gd name="T14" fmla="*/ 6224538 w 293328"/>
              <a:gd name="T15" fmla="*/ 1515135 h 293328"/>
              <a:gd name="T16" fmla="*/ 7258088 w 293328"/>
              <a:gd name="T17" fmla="*/ 1764202 h 293328"/>
              <a:gd name="T18" fmla="*/ 7859976 w 293328"/>
              <a:gd name="T19" fmla="*/ 2157309 h 293328"/>
              <a:gd name="T20" fmla="*/ 8461775 w 293328"/>
              <a:gd name="T21" fmla="*/ 3022167 h 293328"/>
              <a:gd name="T22" fmla="*/ 9207529 w 293328"/>
              <a:gd name="T23" fmla="*/ 3703596 h 293328"/>
              <a:gd name="T24" fmla="*/ 9168242 w 293328"/>
              <a:gd name="T25" fmla="*/ 4712642 h 293328"/>
              <a:gd name="T26" fmla="*/ 8815000 w 293328"/>
              <a:gd name="T27" fmla="*/ 4267100 h 293328"/>
              <a:gd name="T28" fmla="*/ 8762695 w 293328"/>
              <a:gd name="T29" fmla="*/ 3677397 h 293328"/>
              <a:gd name="T30" fmla="*/ 8147770 w 293328"/>
              <a:gd name="T31" fmla="*/ 2773181 h 293328"/>
              <a:gd name="T32" fmla="*/ 7624468 w 293328"/>
              <a:gd name="T33" fmla="*/ 2484890 h 293328"/>
              <a:gd name="T34" fmla="*/ 6800175 w 293328"/>
              <a:gd name="T35" fmla="*/ 1711767 h 293328"/>
              <a:gd name="T36" fmla="*/ 5688134 w 293328"/>
              <a:gd name="T37" fmla="*/ 1685538 h 293328"/>
              <a:gd name="T38" fmla="*/ 5112459 w 293328"/>
              <a:gd name="T39" fmla="*/ 1502117 h 293328"/>
              <a:gd name="T40" fmla="*/ 4039633 w 293328"/>
              <a:gd name="T41" fmla="*/ 1724841 h 293328"/>
              <a:gd name="T42" fmla="*/ 3581696 w 293328"/>
              <a:gd name="T43" fmla="*/ 2104830 h 293328"/>
              <a:gd name="T44" fmla="*/ 2561279 w 293328"/>
              <a:gd name="T45" fmla="*/ 2563511 h 293328"/>
              <a:gd name="T46" fmla="*/ 2103257 w 293328"/>
              <a:gd name="T47" fmla="*/ 3585664 h 293328"/>
              <a:gd name="T48" fmla="*/ 1723820 w 293328"/>
              <a:gd name="T49" fmla="*/ 4044268 h 293328"/>
              <a:gd name="T50" fmla="*/ 1501500 w 293328"/>
              <a:gd name="T51" fmla="*/ 5118887 h 293328"/>
              <a:gd name="T52" fmla="*/ 1684654 w 293328"/>
              <a:gd name="T53" fmla="*/ 5695410 h 293328"/>
              <a:gd name="T54" fmla="*/ 1710818 w 293328"/>
              <a:gd name="T55" fmla="*/ 6822380 h 293328"/>
              <a:gd name="T56" fmla="*/ 2495735 w 293328"/>
              <a:gd name="T57" fmla="*/ 7634848 h 293328"/>
              <a:gd name="T58" fmla="*/ 2770578 w 293328"/>
              <a:gd name="T59" fmla="*/ 8159066 h 293328"/>
              <a:gd name="T60" fmla="*/ 3673264 w 293328"/>
              <a:gd name="T61" fmla="*/ 8774958 h 293328"/>
              <a:gd name="T62" fmla="*/ 4261997 w 293328"/>
              <a:gd name="T63" fmla="*/ 8827318 h 293328"/>
              <a:gd name="T64" fmla="*/ 4706832 w 293328"/>
              <a:gd name="T65" fmla="*/ 9181164 h 293328"/>
              <a:gd name="T66" fmla="*/ 3921927 w 293328"/>
              <a:gd name="T67" fmla="*/ 9272849 h 293328"/>
              <a:gd name="T68" fmla="*/ 3280772 w 293328"/>
              <a:gd name="T69" fmla="*/ 8656988 h 293328"/>
              <a:gd name="T70" fmla="*/ 2338782 w 293328"/>
              <a:gd name="T71" fmla="*/ 8316252 h 293328"/>
              <a:gd name="T72" fmla="*/ 1985501 w 293328"/>
              <a:gd name="T73" fmla="*/ 7359697 h 293328"/>
              <a:gd name="T74" fmla="*/ 1422960 w 293328"/>
              <a:gd name="T75" fmla="*/ 6468575 h 293328"/>
              <a:gd name="T76" fmla="*/ 1279018 w 293328"/>
              <a:gd name="T77" fmla="*/ 5760948 h 293328"/>
              <a:gd name="T78" fmla="*/ 1462171 w 293328"/>
              <a:gd name="T79" fmla="*/ 4712642 h 293328"/>
              <a:gd name="T80" fmla="*/ 1409958 w 293328"/>
              <a:gd name="T81" fmla="*/ 3703596 h 293328"/>
              <a:gd name="T82" fmla="*/ 2168654 w 293328"/>
              <a:gd name="T83" fmla="*/ 3022167 h 293328"/>
              <a:gd name="T84" fmla="*/ 2770578 w 293328"/>
              <a:gd name="T85" fmla="*/ 2157309 h 293328"/>
              <a:gd name="T86" fmla="*/ 3372357 w 293328"/>
              <a:gd name="T87" fmla="*/ 1764202 h 293328"/>
              <a:gd name="T88" fmla="*/ 4405936 w 293328"/>
              <a:gd name="T89" fmla="*/ 1515135 h 293328"/>
              <a:gd name="T90" fmla="*/ 5321798 w 293328"/>
              <a:gd name="T91" fmla="*/ 1095835 h 293328"/>
              <a:gd name="T92" fmla="*/ 5165152 w 293328"/>
              <a:gd name="T93" fmla="*/ 10330664 h 293328"/>
              <a:gd name="T94" fmla="*/ 3792097 w 293328"/>
              <a:gd name="T95" fmla="*/ 7705561 h 293328"/>
              <a:gd name="T96" fmla="*/ 3556700 w 293328"/>
              <a:gd name="T97" fmla="*/ 7535724 h 293328"/>
              <a:gd name="T98" fmla="*/ 2563005 w 293328"/>
              <a:gd name="T99" fmla="*/ 4466614 h 293328"/>
              <a:gd name="T100" fmla="*/ 5178176 w 293328"/>
              <a:gd name="T101" fmla="*/ 2546746 h 293328"/>
              <a:gd name="T102" fmla="*/ 7950382 w 293328"/>
              <a:gd name="T103" fmla="*/ 4349099 h 293328"/>
              <a:gd name="T104" fmla="*/ 6799670 w 293328"/>
              <a:gd name="T105" fmla="*/ 5837939 h 293328"/>
              <a:gd name="T106" fmla="*/ 5335118 w 293328"/>
              <a:gd name="T107" fmla="*/ 326516 h 293328"/>
              <a:gd name="T108" fmla="*/ 10617946 w 293328"/>
              <a:gd name="T109" fmla="*/ 5446145 h 293328"/>
              <a:gd name="T110" fmla="*/ 0 w 293328"/>
              <a:gd name="T111" fmla="*/ 5328636 h 2933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3328" h="293328">
                <a:moveTo>
                  <a:pt x="277852" y="151696"/>
                </a:moveTo>
                <a:cubicBezTo>
                  <a:pt x="210908" y="157088"/>
                  <a:pt x="156922" y="211009"/>
                  <a:pt x="151523" y="277870"/>
                </a:cubicBezTo>
                <a:lnTo>
                  <a:pt x="277852" y="151696"/>
                </a:lnTo>
                <a:close/>
                <a:moveTo>
                  <a:pt x="146844" y="81959"/>
                </a:moveTo>
                <a:lnTo>
                  <a:pt x="128489" y="118625"/>
                </a:lnTo>
                <a:cubicBezTo>
                  <a:pt x="127769" y="120423"/>
                  <a:pt x="126689" y="121141"/>
                  <a:pt x="125249" y="121141"/>
                </a:cubicBezTo>
                <a:lnTo>
                  <a:pt x="84579" y="127252"/>
                </a:lnTo>
                <a:lnTo>
                  <a:pt x="114092" y="155651"/>
                </a:lnTo>
                <a:cubicBezTo>
                  <a:pt x="114812" y="156729"/>
                  <a:pt x="115532" y="158167"/>
                  <a:pt x="115172" y="159605"/>
                </a:cubicBezTo>
                <a:lnTo>
                  <a:pt x="108334" y="200225"/>
                </a:lnTo>
                <a:lnTo>
                  <a:pt x="144685" y="181173"/>
                </a:lnTo>
                <a:cubicBezTo>
                  <a:pt x="145764" y="180454"/>
                  <a:pt x="147204" y="180454"/>
                  <a:pt x="148644" y="181173"/>
                </a:cubicBezTo>
                <a:lnTo>
                  <a:pt x="175997" y="195552"/>
                </a:lnTo>
                <a:cubicBezTo>
                  <a:pt x="178156" y="193035"/>
                  <a:pt x="180316" y="190160"/>
                  <a:pt x="182835" y="188003"/>
                </a:cubicBezTo>
                <a:lnTo>
                  <a:pt x="178156" y="159605"/>
                </a:lnTo>
                <a:cubicBezTo>
                  <a:pt x="177797" y="158167"/>
                  <a:pt x="178516" y="156729"/>
                  <a:pt x="179596" y="155651"/>
                </a:cubicBezTo>
                <a:lnTo>
                  <a:pt x="208749" y="127252"/>
                </a:lnTo>
                <a:lnTo>
                  <a:pt x="168439" y="121141"/>
                </a:lnTo>
                <a:cubicBezTo>
                  <a:pt x="166639" y="121141"/>
                  <a:pt x="165560" y="120423"/>
                  <a:pt x="164840" y="118625"/>
                </a:cubicBezTo>
                <a:lnTo>
                  <a:pt x="146844" y="81959"/>
                </a:lnTo>
                <a:close/>
                <a:moveTo>
                  <a:pt x="146477" y="30162"/>
                </a:moveTo>
                <a:cubicBezTo>
                  <a:pt x="150798" y="30162"/>
                  <a:pt x="155119" y="31965"/>
                  <a:pt x="158360" y="35212"/>
                </a:cubicBezTo>
                <a:lnTo>
                  <a:pt x="162681" y="40261"/>
                </a:lnTo>
                <a:cubicBezTo>
                  <a:pt x="165202" y="42425"/>
                  <a:pt x="168443" y="43147"/>
                  <a:pt x="171324" y="41704"/>
                </a:cubicBezTo>
                <a:lnTo>
                  <a:pt x="177806" y="39179"/>
                </a:lnTo>
                <a:cubicBezTo>
                  <a:pt x="181767" y="37376"/>
                  <a:pt x="186448" y="37015"/>
                  <a:pt x="190769" y="38818"/>
                </a:cubicBezTo>
                <a:cubicBezTo>
                  <a:pt x="195091" y="40622"/>
                  <a:pt x="197972" y="44229"/>
                  <a:pt x="199772" y="48557"/>
                </a:cubicBezTo>
                <a:lnTo>
                  <a:pt x="202293" y="54688"/>
                </a:lnTo>
                <a:cubicBezTo>
                  <a:pt x="203373" y="57574"/>
                  <a:pt x="206254" y="59377"/>
                  <a:pt x="209495" y="59738"/>
                </a:cubicBezTo>
                <a:lnTo>
                  <a:pt x="216337" y="59377"/>
                </a:lnTo>
                <a:cubicBezTo>
                  <a:pt x="220658" y="59377"/>
                  <a:pt x="225339" y="60820"/>
                  <a:pt x="228580" y="64427"/>
                </a:cubicBezTo>
                <a:cubicBezTo>
                  <a:pt x="231461" y="67673"/>
                  <a:pt x="233622" y="72001"/>
                  <a:pt x="233262" y="76329"/>
                </a:cubicBezTo>
                <a:lnTo>
                  <a:pt x="232902" y="83182"/>
                </a:lnTo>
                <a:cubicBezTo>
                  <a:pt x="232902" y="86428"/>
                  <a:pt x="235062" y="89314"/>
                  <a:pt x="237943" y="90396"/>
                </a:cubicBezTo>
                <a:lnTo>
                  <a:pt x="244425" y="92920"/>
                </a:lnTo>
                <a:cubicBezTo>
                  <a:pt x="248386" y="94363"/>
                  <a:pt x="251987" y="97609"/>
                  <a:pt x="253428" y="101937"/>
                </a:cubicBezTo>
                <a:cubicBezTo>
                  <a:pt x="255228" y="105905"/>
                  <a:pt x="255228" y="110954"/>
                  <a:pt x="253428" y="114922"/>
                </a:cubicBezTo>
                <a:lnTo>
                  <a:pt x="250547" y="121414"/>
                </a:lnTo>
                <a:cubicBezTo>
                  <a:pt x="249106" y="123939"/>
                  <a:pt x="249826" y="127546"/>
                  <a:pt x="252347" y="129710"/>
                </a:cubicBezTo>
                <a:cubicBezTo>
                  <a:pt x="254148" y="131513"/>
                  <a:pt x="254148" y="134399"/>
                  <a:pt x="252347" y="136202"/>
                </a:cubicBezTo>
                <a:cubicBezTo>
                  <a:pt x="250907" y="137645"/>
                  <a:pt x="248026" y="138005"/>
                  <a:pt x="246225" y="136202"/>
                </a:cubicBezTo>
                <a:cubicBezTo>
                  <a:pt x="241184" y="131513"/>
                  <a:pt x="239744" y="123939"/>
                  <a:pt x="242624" y="117447"/>
                </a:cubicBezTo>
                <a:lnTo>
                  <a:pt x="245145" y="111315"/>
                </a:lnTo>
                <a:cubicBezTo>
                  <a:pt x="246225" y="109512"/>
                  <a:pt x="246225" y="107348"/>
                  <a:pt x="245145" y="105544"/>
                </a:cubicBezTo>
                <a:cubicBezTo>
                  <a:pt x="244785" y="103380"/>
                  <a:pt x="242984" y="101937"/>
                  <a:pt x="241184" y="101216"/>
                </a:cubicBezTo>
                <a:lnTo>
                  <a:pt x="234702" y="98691"/>
                </a:lnTo>
                <a:cubicBezTo>
                  <a:pt x="228220" y="96167"/>
                  <a:pt x="223899" y="90035"/>
                  <a:pt x="224259" y="82821"/>
                </a:cubicBezTo>
                <a:lnTo>
                  <a:pt x="224259" y="76329"/>
                </a:lnTo>
                <a:cubicBezTo>
                  <a:pt x="224259" y="74165"/>
                  <a:pt x="223539" y="72001"/>
                  <a:pt x="222098" y="70558"/>
                </a:cubicBezTo>
                <a:cubicBezTo>
                  <a:pt x="220658" y="69116"/>
                  <a:pt x="218497" y="68394"/>
                  <a:pt x="216337" y="68394"/>
                </a:cubicBezTo>
                <a:lnTo>
                  <a:pt x="209855" y="68394"/>
                </a:lnTo>
                <a:cubicBezTo>
                  <a:pt x="202653" y="68755"/>
                  <a:pt x="196531" y="64427"/>
                  <a:pt x="194010" y="57934"/>
                </a:cubicBezTo>
                <a:lnTo>
                  <a:pt x="191490" y="51442"/>
                </a:lnTo>
                <a:cubicBezTo>
                  <a:pt x="190769" y="49639"/>
                  <a:pt x="189329" y="47835"/>
                  <a:pt x="187168" y="47114"/>
                </a:cubicBezTo>
                <a:cubicBezTo>
                  <a:pt x="185368" y="46393"/>
                  <a:pt x="183207" y="46393"/>
                  <a:pt x="181407" y="47475"/>
                </a:cubicBezTo>
                <a:lnTo>
                  <a:pt x="174925" y="49999"/>
                </a:lnTo>
                <a:cubicBezTo>
                  <a:pt x="168803" y="52885"/>
                  <a:pt x="161241" y="51442"/>
                  <a:pt x="156560" y="46393"/>
                </a:cubicBezTo>
                <a:lnTo>
                  <a:pt x="151878" y="41343"/>
                </a:lnTo>
                <a:cubicBezTo>
                  <a:pt x="150438" y="39900"/>
                  <a:pt x="148637" y="39179"/>
                  <a:pt x="146477" y="39179"/>
                </a:cubicBezTo>
                <a:cubicBezTo>
                  <a:pt x="144316" y="39179"/>
                  <a:pt x="142155" y="39900"/>
                  <a:pt x="140715" y="41343"/>
                </a:cubicBezTo>
                <a:lnTo>
                  <a:pt x="136034" y="46393"/>
                </a:lnTo>
                <a:cubicBezTo>
                  <a:pt x="131352" y="51442"/>
                  <a:pt x="123790" y="52885"/>
                  <a:pt x="117308" y="49999"/>
                </a:cubicBezTo>
                <a:lnTo>
                  <a:pt x="111186" y="47475"/>
                </a:lnTo>
                <a:cubicBezTo>
                  <a:pt x="109386" y="46393"/>
                  <a:pt x="107225" y="46393"/>
                  <a:pt x="105425" y="47114"/>
                </a:cubicBezTo>
                <a:cubicBezTo>
                  <a:pt x="103264" y="47835"/>
                  <a:pt x="101824" y="49639"/>
                  <a:pt x="101104" y="51442"/>
                </a:cubicBezTo>
                <a:lnTo>
                  <a:pt x="98583" y="57934"/>
                </a:lnTo>
                <a:cubicBezTo>
                  <a:pt x="96062" y="64427"/>
                  <a:pt x="89940" y="68755"/>
                  <a:pt x="82738" y="68394"/>
                </a:cubicBezTo>
                <a:lnTo>
                  <a:pt x="76256" y="68394"/>
                </a:lnTo>
                <a:cubicBezTo>
                  <a:pt x="74096" y="68394"/>
                  <a:pt x="71935" y="69116"/>
                  <a:pt x="70495" y="70558"/>
                </a:cubicBezTo>
                <a:cubicBezTo>
                  <a:pt x="69054" y="72001"/>
                  <a:pt x="68334" y="74165"/>
                  <a:pt x="68334" y="76329"/>
                </a:cubicBezTo>
                <a:lnTo>
                  <a:pt x="68694" y="82821"/>
                </a:lnTo>
                <a:cubicBezTo>
                  <a:pt x="68694" y="90035"/>
                  <a:pt x="64373" y="96167"/>
                  <a:pt x="57891" y="98691"/>
                </a:cubicBezTo>
                <a:lnTo>
                  <a:pt x="51409" y="101216"/>
                </a:lnTo>
                <a:cubicBezTo>
                  <a:pt x="49609" y="101937"/>
                  <a:pt x="47808" y="103380"/>
                  <a:pt x="47088" y="105544"/>
                </a:cubicBezTo>
                <a:cubicBezTo>
                  <a:pt x="46368" y="107348"/>
                  <a:pt x="46368" y="109512"/>
                  <a:pt x="47448" y="111315"/>
                </a:cubicBezTo>
                <a:lnTo>
                  <a:pt x="49969" y="117447"/>
                </a:lnTo>
                <a:cubicBezTo>
                  <a:pt x="52850" y="123939"/>
                  <a:pt x="51409" y="131513"/>
                  <a:pt x="46368" y="136202"/>
                </a:cubicBezTo>
                <a:lnTo>
                  <a:pt x="41326" y="140891"/>
                </a:lnTo>
                <a:cubicBezTo>
                  <a:pt x="39886" y="142334"/>
                  <a:pt x="39166" y="144498"/>
                  <a:pt x="39166" y="146301"/>
                </a:cubicBezTo>
                <a:cubicBezTo>
                  <a:pt x="39166" y="148465"/>
                  <a:pt x="39886" y="150629"/>
                  <a:pt x="41326" y="152072"/>
                </a:cubicBezTo>
                <a:lnTo>
                  <a:pt x="46368" y="156761"/>
                </a:lnTo>
                <a:cubicBezTo>
                  <a:pt x="51409" y="161450"/>
                  <a:pt x="52850" y="169024"/>
                  <a:pt x="49969" y="175155"/>
                </a:cubicBezTo>
                <a:lnTo>
                  <a:pt x="47448" y="181648"/>
                </a:lnTo>
                <a:cubicBezTo>
                  <a:pt x="46368" y="183451"/>
                  <a:pt x="46368" y="185615"/>
                  <a:pt x="47088" y="187779"/>
                </a:cubicBezTo>
                <a:cubicBezTo>
                  <a:pt x="47808" y="189583"/>
                  <a:pt x="49609" y="191025"/>
                  <a:pt x="51409" y="191747"/>
                </a:cubicBezTo>
                <a:lnTo>
                  <a:pt x="57891" y="194271"/>
                </a:lnTo>
                <a:cubicBezTo>
                  <a:pt x="64373" y="196796"/>
                  <a:pt x="68694" y="202928"/>
                  <a:pt x="68694" y="210141"/>
                </a:cubicBezTo>
                <a:lnTo>
                  <a:pt x="68334" y="216994"/>
                </a:lnTo>
                <a:cubicBezTo>
                  <a:pt x="68334" y="218798"/>
                  <a:pt x="69054" y="220962"/>
                  <a:pt x="70495" y="222405"/>
                </a:cubicBezTo>
                <a:cubicBezTo>
                  <a:pt x="71935" y="223847"/>
                  <a:pt x="74096" y="224929"/>
                  <a:pt x="76256" y="224569"/>
                </a:cubicBezTo>
                <a:lnTo>
                  <a:pt x="82738" y="224569"/>
                </a:lnTo>
                <a:cubicBezTo>
                  <a:pt x="89940" y="224569"/>
                  <a:pt x="96062" y="228536"/>
                  <a:pt x="98583" y="235028"/>
                </a:cubicBezTo>
                <a:lnTo>
                  <a:pt x="101104" y="241521"/>
                </a:lnTo>
                <a:cubicBezTo>
                  <a:pt x="101824" y="243324"/>
                  <a:pt x="103264" y="245127"/>
                  <a:pt x="105425" y="245488"/>
                </a:cubicBezTo>
                <a:cubicBezTo>
                  <a:pt x="107225" y="246570"/>
                  <a:pt x="109386" y="246570"/>
                  <a:pt x="111186" y="245488"/>
                </a:cubicBezTo>
                <a:lnTo>
                  <a:pt x="117308" y="242963"/>
                </a:lnTo>
                <a:cubicBezTo>
                  <a:pt x="123790" y="240078"/>
                  <a:pt x="131352" y="241521"/>
                  <a:pt x="136034" y="246570"/>
                </a:cubicBezTo>
                <a:cubicBezTo>
                  <a:pt x="137834" y="248373"/>
                  <a:pt x="137834" y="251259"/>
                  <a:pt x="136034" y="252702"/>
                </a:cubicBezTo>
                <a:cubicBezTo>
                  <a:pt x="134233" y="254505"/>
                  <a:pt x="131352" y="254505"/>
                  <a:pt x="129552" y="252702"/>
                </a:cubicBezTo>
                <a:cubicBezTo>
                  <a:pt x="127391" y="250177"/>
                  <a:pt x="123790" y="249816"/>
                  <a:pt x="121269" y="250898"/>
                </a:cubicBezTo>
                <a:lnTo>
                  <a:pt x="114788" y="253784"/>
                </a:lnTo>
                <a:cubicBezTo>
                  <a:pt x="112627" y="254866"/>
                  <a:pt x="110466" y="255226"/>
                  <a:pt x="107946" y="255226"/>
                </a:cubicBezTo>
                <a:cubicBezTo>
                  <a:pt x="105785" y="255226"/>
                  <a:pt x="103624" y="254866"/>
                  <a:pt x="101824" y="253784"/>
                </a:cubicBezTo>
                <a:cubicBezTo>
                  <a:pt x="97863" y="251980"/>
                  <a:pt x="94262" y="248734"/>
                  <a:pt x="92821" y="244406"/>
                </a:cubicBezTo>
                <a:lnTo>
                  <a:pt x="90300" y="238274"/>
                </a:lnTo>
                <a:cubicBezTo>
                  <a:pt x="89220" y="235389"/>
                  <a:pt x="85979" y="233225"/>
                  <a:pt x="83098" y="233225"/>
                </a:cubicBezTo>
                <a:lnTo>
                  <a:pt x="76256" y="233586"/>
                </a:lnTo>
                <a:cubicBezTo>
                  <a:pt x="71935" y="233586"/>
                  <a:pt x="67254" y="231782"/>
                  <a:pt x="64373" y="228897"/>
                </a:cubicBezTo>
                <a:cubicBezTo>
                  <a:pt x="60772" y="225651"/>
                  <a:pt x="59332" y="220962"/>
                  <a:pt x="59332" y="216634"/>
                </a:cubicBezTo>
                <a:lnTo>
                  <a:pt x="59692" y="209781"/>
                </a:lnTo>
                <a:cubicBezTo>
                  <a:pt x="59692" y="206535"/>
                  <a:pt x="57891" y="203649"/>
                  <a:pt x="54650" y="202567"/>
                </a:cubicBezTo>
                <a:lnTo>
                  <a:pt x="48528" y="200042"/>
                </a:lnTo>
                <a:cubicBezTo>
                  <a:pt x="44207" y="198239"/>
                  <a:pt x="40606" y="195354"/>
                  <a:pt x="38806" y="191025"/>
                </a:cubicBezTo>
                <a:cubicBezTo>
                  <a:pt x="37005" y="186697"/>
                  <a:pt x="37365" y="182008"/>
                  <a:pt x="39166" y="178041"/>
                </a:cubicBezTo>
                <a:lnTo>
                  <a:pt x="41686" y="171549"/>
                </a:lnTo>
                <a:cubicBezTo>
                  <a:pt x="43487" y="168663"/>
                  <a:pt x="42407" y="165417"/>
                  <a:pt x="40246" y="162892"/>
                </a:cubicBezTo>
                <a:lnTo>
                  <a:pt x="35205" y="158564"/>
                </a:lnTo>
                <a:cubicBezTo>
                  <a:pt x="32324" y="155318"/>
                  <a:pt x="30163" y="150990"/>
                  <a:pt x="30163" y="146301"/>
                </a:cubicBezTo>
                <a:cubicBezTo>
                  <a:pt x="30163" y="141973"/>
                  <a:pt x="32324" y="137645"/>
                  <a:pt x="35205" y="134399"/>
                </a:cubicBezTo>
                <a:lnTo>
                  <a:pt x="40246" y="129710"/>
                </a:lnTo>
                <a:cubicBezTo>
                  <a:pt x="42407" y="127546"/>
                  <a:pt x="43487" y="123939"/>
                  <a:pt x="41686" y="121414"/>
                </a:cubicBezTo>
                <a:lnTo>
                  <a:pt x="39166" y="114922"/>
                </a:lnTo>
                <a:cubicBezTo>
                  <a:pt x="37365" y="110954"/>
                  <a:pt x="37005" y="105905"/>
                  <a:pt x="38806" y="101937"/>
                </a:cubicBezTo>
                <a:cubicBezTo>
                  <a:pt x="40606" y="97609"/>
                  <a:pt x="44207" y="94363"/>
                  <a:pt x="48528" y="92920"/>
                </a:cubicBezTo>
                <a:lnTo>
                  <a:pt x="54650" y="90396"/>
                </a:lnTo>
                <a:cubicBezTo>
                  <a:pt x="57891" y="89314"/>
                  <a:pt x="59692" y="86428"/>
                  <a:pt x="59692" y="83182"/>
                </a:cubicBezTo>
                <a:lnTo>
                  <a:pt x="59332" y="76329"/>
                </a:lnTo>
                <a:cubicBezTo>
                  <a:pt x="59332" y="71640"/>
                  <a:pt x="60772" y="67673"/>
                  <a:pt x="64373" y="64427"/>
                </a:cubicBezTo>
                <a:cubicBezTo>
                  <a:pt x="67254" y="60820"/>
                  <a:pt x="71575" y="59377"/>
                  <a:pt x="76256" y="59377"/>
                </a:cubicBezTo>
                <a:lnTo>
                  <a:pt x="83098" y="59738"/>
                </a:lnTo>
                <a:cubicBezTo>
                  <a:pt x="86339" y="59377"/>
                  <a:pt x="89220" y="57574"/>
                  <a:pt x="90300" y="54688"/>
                </a:cubicBezTo>
                <a:lnTo>
                  <a:pt x="92821" y="48557"/>
                </a:lnTo>
                <a:cubicBezTo>
                  <a:pt x="94262" y="44229"/>
                  <a:pt x="97863" y="40622"/>
                  <a:pt x="101824" y="38818"/>
                </a:cubicBezTo>
                <a:cubicBezTo>
                  <a:pt x="105785" y="37015"/>
                  <a:pt x="110826" y="37376"/>
                  <a:pt x="114788" y="39179"/>
                </a:cubicBezTo>
                <a:lnTo>
                  <a:pt x="121269" y="41704"/>
                </a:lnTo>
                <a:cubicBezTo>
                  <a:pt x="124150" y="43147"/>
                  <a:pt x="127391" y="42425"/>
                  <a:pt x="129552" y="40261"/>
                </a:cubicBezTo>
                <a:lnTo>
                  <a:pt x="134233" y="35212"/>
                </a:lnTo>
                <a:cubicBezTo>
                  <a:pt x="137474" y="31965"/>
                  <a:pt x="141795" y="30162"/>
                  <a:pt x="146477" y="30162"/>
                </a:cubicBezTo>
                <a:close/>
                <a:moveTo>
                  <a:pt x="146844" y="8987"/>
                </a:moveTo>
                <a:cubicBezTo>
                  <a:pt x="70543" y="8987"/>
                  <a:pt x="8638" y="70816"/>
                  <a:pt x="8638" y="146664"/>
                </a:cubicBezTo>
                <a:cubicBezTo>
                  <a:pt x="8638" y="221434"/>
                  <a:pt x="68383" y="282184"/>
                  <a:pt x="142165" y="284341"/>
                </a:cubicBezTo>
                <a:cubicBezTo>
                  <a:pt x="143245" y="253786"/>
                  <a:pt x="153682" y="225747"/>
                  <a:pt x="170598" y="202741"/>
                </a:cubicBezTo>
                <a:lnTo>
                  <a:pt x="146844" y="189800"/>
                </a:lnTo>
                <a:lnTo>
                  <a:pt x="104375" y="212087"/>
                </a:lnTo>
                <a:cubicBezTo>
                  <a:pt x="103655" y="212447"/>
                  <a:pt x="102935" y="212806"/>
                  <a:pt x="102215" y="212806"/>
                </a:cubicBezTo>
                <a:cubicBezTo>
                  <a:pt x="101495" y="212806"/>
                  <a:pt x="100416" y="212447"/>
                  <a:pt x="99696" y="211728"/>
                </a:cubicBezTo>
                <a:cubicBezTo>
                  <a:pt x="98256" y="211009"/>
                  <a:pt x="97536" y="209212"/>
                  <a:pt x="97896" y="207414"/>
                </a:cubicBezTo>
                <a:lnTo>
                  <a:pt x="105814" y="160683"/>
                </a:lnTo>
                <a:lnTo>
                  <a:pt x="71982" y="127252"/>
                </a:lnTo>
                <a:cubicBezTo>
                  <a:pt x="70543" y="126174"/>
                  <a:pt x="70183" y="124377"/>
                  <a:pt x="70543" y="122939"/>
                </a:cubicBezTo>
                <a:cubicBezTo>
                  <a:pt x="71263" y="121141"/>
                  <a:pt x="72702" y="119704"/>
                  <a:pt x="74142" y="119704"/>
                </a:cubicBezTo>
                <a:lnTo>
                  <a:pt x="121650" y="112874"/>
                </a:lnTo>
                <a:lnTo>
                  <a:pt x="142525" y="70097"/>
                </a:lnTo>
                <a:cubicBezTo>
                  <a:pt x="143965" y="66861"/>
                  <a:pt x="149004" y="66861"/>
                  <a:pt x="150803" y="70097"/>
                </a:cubicBezTo>
                <a:lnTo>
                  <a:pt x="171678" y="112874"/>
                </a:lnTo>
                <a:lnTo>
                  <a:pt x="218826" y="119704"/>
                </a:lnTo>
                <a:cubicBezTo>
                  <a:pt x="220626" y="119704"/>
                  <a:pt x="222066" y="121141"/>
                  <a:pt x="222426" y="122939"/>
                </a:cubicBezTo>
                <a:cubicBezTo>
                  <a:pt x="223145" y="124377"/>
                  <a:pt x="222426" y="126174"/>
                  <a:pt x="221706" y="127252"/>
                </a:cubicBezTo>
                <a:lnTo>
                  <a:pt x="187154" y="160683"/>
                </a:lnTo>
                <a:lnTo>
                  <a:pt x="190753" y="180095"/>
                </a:lnTo>
                <a:cubicBezTo>
                  <a:pt x="215587" y="157448"/>
                  <a:pt x="248339" y="143429"/>
                  <a:pt x="284690" y="142350"/>
                </a:cubicBezTo>
                <a:cubicBezTo>
                  <a:pt x="282171" y="68659"/>
                  <a:pt x="221346" y="8987"/>
                  <a:pt x="146844" y="8987"/>
                </a:cubicBezTo>
                <a:close/>
                <a:moveTo>
                  <a:pt x="146844" y="0"/>
                </a:moveTo>
                <a:cubicBezTo>
                  <a:pt x="227464" y="0"/>
                  <a:pt x="293328" y="66143"/>
                  <a:pt x="293328" y="146664"/>
                </a:cubicBezTo>
                <a:cubicBezTo>
                  <a:pt x="293328" y="148102"/>
                  <a:pt x="292968" y="149180"/>
                  <a:pt x="292248" y="149899"/>
                </a:cubicBezTo>
                <a:lnTo>
                  <a:pt x="149723" y="292249"/>
                </a:lnTo>
                <a:cubicBezTo>
                  <a:pt x="149004" y="292968"/>
                  <a:pt x="147564" y="293328"/>
                  <a:pt x="146844" y="293328"/>
                </a:cubicBezTo>
                <a:cubicBezTo>
                  <a:pt x="65864" y="293328"/>
                  <a:pt x="0" y="227545"/>
                  <a:pt x="0" y="146664"/>
                </a:cubicBezTo>
                <a:cubicBezTo>
                  <a:pt x="0" y="66143"/>
                  <a:pt x="65864" y="0"/>
                  <a:pt x="146844" y="0"/>
                </a:cubicBezTo>
                <a:close/>
              </a:path>
            </a:pathLst>
          </a:custGeom>
          <a:solidFill>
            <a:schemeClr val="bg1"/>
          </a:solidFill>
          <a:ln>
            <a:noFill/>
          </a:ln>
        </p:spPr>
        <p:txBody>
          <a:bodyPr anchor="ctr"/>
          <a:lstStyle/>
          <a:p>
            <a:endParaRPr lang="en-US" sz="900">
              <a:latin typeface="Arial" panose="020B0604020202020204" pitchFamily="34" charset="0"/>
              <a:cs typeface="Arial" panose="020B0604020202020204" pitchFamily="34" charset="0"/>
            </a:endParaRPr>
          </a:p>
        </p:txBody>
      </p:sp>
      <p:sp>
        <p:nvSpPr>
          <p:cNvPr id="31" name="Freeform 941">
            <a:extLst>
              <a:ext uri="{FF2B5EF4-FFF2-40B4-BE49-F238E27FC236}">
                <a16:creationId xmlns:a16="http://schemas.microsoft.com/office/drawing/2014/main" id="{4C26584C-397E-F84B-B64F-18DC7940140E}"/>
              </a:ext>
            </a:extLst>
          </p:cNvPr>
          <p:cNvSpPr>
            <a:spLocks noChangeAspect="1"/>
          </p:cNvSpPr>
          <p:nvPr/>
        </p:nvSpPr>
        <p:spPr bwMode="auto">
          <a:xfrm>
            <a:off x="9821057" y="4281914"/>
            <a:ext cx="464342" cy="464342"/>
          </a:xfrm>
          <a:custGeom>
            <a:avLst/>
            <a:gdLst>
              <a:gd name="T0" fmla="*/ 8791151 w 293297"/>
              <a:gd name="T1" fmla="*/ 9873534 h 293328"/>
              <a:gd name="T2" fmla="*/ 9563036 w 293297"/>
              <a:gd name="T3" fmla="*/ 10265362 h 293328"/>
              <a:gd name="T4" fmla="*/ 10347942 w 293297"/>
              <a:gd name="T5" fmla="*/ 9364179 h 293328"/>
              <a:gd name="T6" fmla="*/ 9876978 w 293297"/>
              <a:gd name="T7" fmla="*/ 8776513 h 293328"/>
              <a:gd name="T8" fmla="*/ 7260594 w 293297"/>
              <a:gd name="T9" fmla="*/ 8358578 h 293328"/>
              <a:gd name="T10" fmla="*/ 9654586 w 293297"/>
              <a:gd name="T11" fmla="*/ 8554467 h 293328"/>
              <a:gd name="T12" fmla="*/ 7208277 w 293297"/>
              <a:gd name="T13" fmla="*/ 6660746 h 293328"/>
              <a:gd name="T14" fmla="*/ 6671911 w 293297"/>
              <a:gd name="T15" fmla="*/ 7209250 h 293328"/>
              <a:gd name="T16" fmla="*/ 7862355 w 293297"/>
              <a:gd name="T17" fmla="*/ 7313723 h 293328"/>
              <a:gd name="T18" fmla="*/ 4099798 w 293297"/>
              <a:gd name="T19" fmla="*/ 2969551 h 293328"/>
              <a:gd name="T20" fmla="*/ 4099798 w 293297"/>
              <a:gd name="T21" fmla="*/ 4156033 h 293328"/>
              <a:gd name="T22" fmla="*/ 4099798 w 293297"/>
              <a:gd name="T23" fmla="*/ 2969551 h 293328"/>
              <a:gd name="T24" fmla="*/ 5010500 w 293297"/>
              <a:gd name="T25" fmla="*/ 3562779 h 293328"/>
              <a:gd name="T26" fmla="*/ 3175872 w 293297"/>
              <a:gd name="T27" fmla="*/ 3562779 h 293328"/>
              <a:gd name="T28" fmla="*/ 4122180 w 293297"/>
              <a:gd name="T29" fmla="*/ 1872354 h 293328"/>
              <a:gd name="T30" fmla="*/ 2417047 w 293297"/>
              <a:gd name="T31" fmla="*/ 3579292 h 293328"/>
              <a:gd name="T32" fmla="*/ 4122180 w 293297"/>
              <a:gd name="T33" fmla="*/ 5995078 h 293328"/>
              <a:gd name="T34" fmla="*/ 5328810 w 293297"/>
              <a:gd name="T35" fmla="*/ 2371298 h 293328"/>
              <a:gd name="T36" fmla="*/ 4122180 w 293297"/>
              <a:gd name="T37" fmla="*/ 1557292 h 293328"/>
              <a:gd name="T38" fmla="*/ 5551781 w 293297"/>
              <a:gd name="T39" fmla="*/ 5010397 h 293328"/>
              <a:gd name="T40" fmla="*/ 6181360 w 293297"/>
              <a:gd name="T41" fmla="*/ 6060737 h 293328"/>
              <a:gd name="T42" fmla="*/ 6181360 w 293297"/>
              <a:gd name="T43" fmla="*/ 6389016 h 293328"/>
              <a:gd name="T44" fmla="*/ 1905551 w 293297"/>
              <a:gd name="T45" fmla="*/ 6231438 h 293328"/>
              <a:gd name="T46" fmla="*/ 3728613 w 293297"/>
              <a:gd name="T47" fmla="*/ 6060737 h 293328"/>
              <a:gd name="T48" fmla="*/ 2692503 w 293297"/>
              <a:gd name="T49" fmla="*/ 2148102 h 293328"/>
              <a:gd name="T50" fmla="*/ 4068543 w 293297"/>
              <a:gd name="T51" fmla="*/ 326516 h 293328"/>
              <a:gd name="T52" fmla="*/ 313994 w 293297"/>
              <a:gd name="T53" fmla="*/ 4074791 h 293328"/>
              <a:gd name="T54" fmla="*/ 4068543 w 293297"/>
              <a:gd name="T55" fmla="*/ 7810025 h 293328"/>
              <a:gd name="T56" fmla="*/ 7823107 w 293297"/>
              <a:gd name="T57" fmla="*/ 4074791 h 293328"/>
              <a:gd name="T58" fmla="*/ 4068543 w 293297"/>
              <a:gd name="T59" fmla="*/ 326516 h 293328"/>
              <a:gd name="T60" fmla="*/ 6946623 w 293297"/>
              <a:gd name="T61" fmla="*/ 1188447 h 293328"/>
              <a:gd name="T62" fmla="*/ 7404468 w 293297"/>
              <a:gd name="T63" fmla="*/ 6399509 h 293328"/>
              <a:gd name="T64" fmla="*/ 8241734 w 293297"/>
              <a:gd name="T65" fmla="*/ 6921938 h 293328"/>
              <a:gd name="T66" fmla="*/ 10491898 w 293297"/>
              <a:gd name="T67" fmla="*/ 8946261 h 293328"/>
              <a:gd name="T68" fmla="*/ 9785448 w 293297"/>
              <a:gd name="T69" fmla="*/ 10487389 h 293328"/>
              <a:gd name="T70" fmla="*/ 8948185 w 293297"/>
              <a:gd name="T71" fmla="*/ 10487389 h 293328"/>
              <a:gd name="T72" fmla="*/ 6933476 w 293297"/>
              <a:gd name="T73" fmla="*/ 8241038 h 293328"/>
              <a:gd name="T74" fmla="*/ 6410235 w 293297"/>
              <a:gd name="T75" fmla="*/ 7405158 h 293328"/>
              <a:gd name="T76" fmla="*/ 1190544 w 293297"/>
              <a:gd name="T77" fmla="*/ 6948058 h 293328"/>
              <a:gd name="T78" fmla="*/ 1190544 w 293297"/>
              <a:gd name="T79" fmla="*/ 1188447 h 2933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3297" h="293328">
                <a:moveTo>
                  <a:pt x="271538" y="241564"/>
                </a:moveTo>
                <a:lnTo>
                  <a:pt x="241687" y="271759"/>
                </a:lnTo>
                <a:lnTo>
                  <a:pt x="252117" y="282544"/>
                </a:lnTo>
                <a:cubicBezTo>
                  <a:pt x="254994" y="285419"/>
                  <a:pt x="259670" y="285419"/>
                  <a:pt x="262906" y="282544"/>
                </a:cubicBezTo>
                <a:lnTo>
                  <a:pt x="282328" y="262773"/>
                </a:lnTo>
                <a:cubicBezTo>
                  <a:pt x="283766" y="261694"/>
                  <a:pt x="284486" y="259537"/>
                  <a:pt x="284486" y="257740"/>
                </a:cubicBezTo>
                <a:cubicBezTo>
                  <a:pt x="284486" y="255583"/>
                  <a:pt x="283766" y="253786"/>
                  <a:pt x="282328" y="252348"/>
                </a:cubicBezTo>
                <a:lnTo>
                  <a:pt x="271538" y="241564"/>
                </a:lnTo>
                <a:close/>
                <a:moveTo>
                  <a:pt x="229818" y="200225"/>
                </a:moveTo>
                <a:lnTo>
                  <a:pt x="199608" y="230061"/>
                </a:lnTo>
                <a:lnTo>
                  <a:pt x="235213" y="265289"/>
                </a:lnTo>
                <a:lnTo>
                  <a:pt x="265424" y="235453"/>
                </a:lnTo>
                <a:lnTo>
                  <a:pt x="229818" y="200225"/>
                </a:lnTo>
                <a:close/>
                <a:moveTo>
                  <a:pt x="198169" y="183330"/>
                </a:moveTo>
                <a:cubicBezTo>
                  <a:pt x="196011" y="186206"/>
                  <a:pt x="193493" y="188722"/>
                  <a:pt x="190976" y="191238"/>
                </a:cubicBezTo>
                <a:cubicBezTo>
                  <a:pt x="188458" y="193754"/>
                  <a:pt x="185941" y="195911"/>
                  <a:pt x="183423" y="198428"/>
                </a:cubicBezTo>
                <a:lnTo>
                  <a:pt x="201046" y="216042"/>
                </a:lnTo>
                <a:lnTo>
                  <a:pt x="216152" y="201303"/>
                </a:lnTo>
                <a:lnTo>
                  <a:pt x="198169" y="183330"/>
                </a:lnTo>
                <a:close/>
                <a:moveTo>
                  <a:pt x="112712" y="81734"/>
                </a:moveTo>
                <a:cubicBezTo>
                  <a:pt x="103641" y="81734"/>
                  <a:pt x="96384" y="88991"/>
                  <a:pt x="96384" y="98062"/>
                </a:cubicBezTo>
                <a:cubicBezTo>
                  <a:pt x="96384" y="107134"/>
                  <a:pt x="103641" y="114391"/>
                  <a:pt x="112712" y="114391"/>
                </a:cubicBezTo>
                <a:cubicBezTo>
                  <a:pt x="121784" y="114391"/>
                  <a:pt x="129041" y="107134"/>
                  <a:pt x="129041" y="98062"/>
                </a:cubicBezTo>
                <a:cubicBezTo>
                  <a:pt x="129041" y="88991"/>
                  <a:pt x="121784" y="81734"/>
                  <a:pt x="112712" y="81734"/>
                </a:cubicBezTo>
                <a:close/>
                <a:moveTo>
                  <a:pt x="112712" y="73025"/>
                </a:moveTo>
                <a:cubicBezTo>
                  <a:pt x="126501" y="73025"/>
                  <a:pt x="137749" y="84274"/>
                  <a:pt x="137749" y="98062"/>
                </a:cubicBezTo>
                <a:cubicBezTo>
                  <a:pt x="137749" y="112214"/>
                  <a:pt x="126501" y="123462"/>
                  <a:pt x="112712" y="123462"/>
                </a:cubicBezTo>
                <a:cubicBezTo>
                  <a:pt x="98924" y="123462"/>
                  <a:pt x="87312" y="112214"/>
                  <a:pt x="87312" y="98062"/>
                </a:cubicBezTo>
                <a:cubicBezTo>
                  <a:pt x="87312" y="84274"/>
                  <a:pt x="98924" y="73025"/>
                  <a:pt x="112712" y="73025"/>
                </a:cubicBezTo>
                <a:close/>
                <a:moveTo>
                  <a:pt x="113326" y="51535"/>
                </a:moveTo>
                <a:cubicBezTo>
                  <a:pt x="100706" y="51535"/>
                  <a:pt x="89167" y="56595"/>
                  <a:pt x="80152" y="65268"/>
                </a:cubicBezTo>
                <a:cubicBezTo>
                  <a:pt x="71498" y="74302"/>
                  <a:pt x="66450" y="85867"/>
                  <a:pt x="66450" y="98515"/>
                </a:cubicBezTo>
                <a:cubicBezTo>
                  <a:pt x="66450" y="111163"/>
                  <a:pt x="71498" y="123089"/>
                  <a:pt x="80152" y="131762"/>
                </a:cubicBezTo>
                <a:lnTo>
                  <a:pt x="113326" y="165009"/>
                </a:lnTo>
                <a:lnTo>
                  <a:pt x="146500" y="131762"/>
                </a:lnTo>
                <a:cubicBezTo>
                  <a:pt x="164529" y="113332"/>
                  <a:pt x="164529" y="83698"/>
                  <a:pt x="146500" y="65268"/>
                </a:cubicBezTo>
                <a:cubicBezTo>
                  <a:pt x="137485" y="56595"/>
                  <a:pt x="125946" y="51535"/>
                  <a:pt x="113326" y="51535"/>
                </a:cubicBezTo>
                <a:close/>
                <a:moveTo>
                  <a:pt x="113326" y="42862"/>
                </a:moveTo>
                <a:cubicBezTo>
                  <a:pt x="128110" y="42862"/>
                  <a:pt x="142173" y="48644"/>
                  <a:pt x="152630" y="59124"/>
                </a:cubicBezTo>
                <a:cubicBezTo>
                  <a:pt x="174265" y="80807"/>
                  <a:pt x="174265" y="116223"/>
                  <a:pt x="152630" y="137906"/>
                </a:cubicBezTo>
                <a:lnTo>
                  <a:pt x="124143" y="166816"/>
                </a:lnTo>
                <a:lnTo>
                  <a:pt x="169938" y="166816"/>
                </a:lnTo>
                <a:cubicBezTo>
                  <a:pt x="172101" y="166816"/>
                  <a:pt x="174265" y="168623"/>
                  <a:pt x="174265" y="171514"/>
                </a:cubicBezTo>
                <a:cubicBezTo>
                  <a:pt x="174265" y="173682"/>
                  <a:pt x="172101" y="175851"/>
                  <a:pt x="169938" y="175851"/>
                </a:cubicBezTo>
                <a:lnTo>
                  <a:pt x="56714" y="175851"/>
                </a:lnTo>
                <a:cubicBezTo>
                  <a:pt x="54551" y="175851"/>
                  <a:pt x="52387" y="173682"/>
                  <a:pt x="52387" y="171514"/>
                </a:cubicBezTo>
                <a:cubicBezTo>
                  <a:pt x="52387" y="168623"/>
                  <a:pt x="54551" y="166816"/>
                  <a:pt x="56714" y="166816"/>
                </a:cubicBezTo>
                <a:lnTo>
                  <a:pt x="102508" y="166816"/>
                </a:lnTo>
                <a:lnTo>
                  <a:pt x="74022" y="137906"/>
                </a:lnTo>
                <a:cubicBezTo>
                  <a:pt x="52387" y="116223"/>
                  <a:pt x="52387" y="80807"/>
                  <a:pt x="74022" y="59124"/>
                </a:cubicBezTo>
                <a:cubicBezTo>
                  <a:pt x="84479" y="48644"/>
                  <a:pt x="98542" y="42862"/>
                  <a:pt x="113326" y="42862"/>
                </a:cubicBezTo>
                <a:close/>
                <a:moveTo>
                  <a:pt x="111852" y="8987"/>
                </a:moveTo>
                <a:cubicBezTo>
                  <a:pt x="84159" y="8987"/>
                  <a:pt x="58624" y="19771"/>
                  <a:pt x="38843" y="39182"/>
                </a:cubicBezTo>
                <a:cubicBezTo>
                  <a:pt x="19422" y="58594"/>
                  <a:pt x="8632" y="84476"/>
                  <a:pt x="8632" y="112155"/>
                </a:cubicBezTo>
                <a:cubicBezTo>
                  <a:pt x="8632" y="139474"/>
                  <a:pt x="19422" y="165356"/>
                  <a:pt x="38843" y="185127"/>
                </a:cubicBezTo>
                <a:cubicBezTo>
                  <a:pt x="58624" y="204539"/>
                  <a:pt x="84159" y="214963"/>
                  <a:pt x="111852" y="214963"/>
                </a:cubicBezTo>
                <a:cubicBezTo>
                  <a:pt x="139186" y="214963"/>
                  <a:pt x="165441" y="204539"/>
                  <a:pt x="184862" y="185127"/>
                </a:cubicBezTo>
                <a:cubicBezTo>
                  <a:pt x="204283" y="165356"/>
                  <a:pt x="215073" y="139474"/>
                  <a:pt x="215073" y="112155"/>
                </a:cubicBezTo>
                <a:cubicBezTo>
                  <a:pt x="215073" y="84476"/>
                  <a:pt x="204283" y="58594"/>
                  <a:pt x="184862" y="39182"/>
                </a:cubicBezTo>
                <a:cubicBezTo>
                  <a:pt x="165441" y="19771"/>
                  <a:pt x="139186" y="8987"/>
                  <a:pt x="111852" y="8987"/>
                </a:cubicBezTo>
                <a:close/>
                <a:moveTo>
                  <a:pt x="111852" y="0"/>
                </a:moveTo>
                <a:cubicBezTo>
                  <a:pt x="142063" y="0"/>
                  <a:pt x="170116" y="11863"/>
                  <a:pt x="190976" y="32712"/>
                </a:cubicBezTo>
                <a:cubicBezTo>
                  <a:pt x="212195" y="54280"/>
                  <a:pt x="223704" y="82319"/>
                  <a:pt x="223704" y="112155"/>
                </a:cubicBezTo>
                <a:cubicBezTo>
                  <a:pt x="223704" y="135520"/>
                  <a:pt x="216511" y="157448"/>
                  <a:pt x="203564" y="176140"/>
                </a:cubicBezTo>
                <a:lnTo>
                  <a:pt x="222266" y="194833"/>
                </a:lnTo>
                <a:lnTo>
                  <a:pt x="226582" y="190519"/>
                </a:lnTo>
                <a:cubicBezTo>
                  <a:pt x="228380" y="188722"/>
                  <a:pt x="231257" y="188722"/>
                  <a:pt x="233055" y="190519"/>
                </a:cubicBezTo>
                <a:lnTo>
                  <a:pt x="288442" y="246237"/>
                </a:lnTo>
                <a:cubicBezTo>
                  <a:pt x="294916" y="252348"/>
                  <a:pt x="294916" y="262773"/>
                  <a:pt x="288442" y="269243"/>
                </a:cubicBezTo>
                <a:lnTo>
                  <a:pt x="269021" y="288654"/>
                </a:lnTo>
                <a:cubicBezTo>
                  <a:pt x="265784" y="291890"/>
                  <a:pt x="261828" y="293328"/>
                  <a:pt x="257512" y="293328"/>
                </a:cubicBezTo>
                <a:cubicBezTo>
                  <a:pt x="253196" y="293328"/>
                  <a:pt x="249240" y="291890"/>
                  <a:pt x="246003" y="288654"/>
                </a:cubicBezTo>
                <a:lnTo>
                  <a:pt x="190616" y="233296"/>
                </a:lnTo>
                <a:cubicBezTo>
                  <a:pt x="188458" y="231139"/>
                  <a:pt x="188458" y="228623"/>
                  <a:pt x="190616" y="226826"/>
                </a:cubicBezTo>
                <a:lnTo>
                  <a:pt x="194572" y="222512"/>
                </a:lnTo>
                <a:lnTo>
                  <a:pt x="176230" y="203820"/>
                </a:lnTo>
                <a:cubicBezTo>
                  <a:pt x="157169" y="217120"/>
                  <a:pt x="135230" y="224309"/>
                  <a:pt x="111852" y="224309"/>
                </a:cubicBezTo>
                <a:cubicBezTo>
                  <a:pt x="82001" y="224309"/>
                  <a:pt x="53948" y="212087"/>
                  <a:pt x="32729" y="191238"/>
                </a:cubicBezTo>
                <a:cubicBezTo>
                  <a:pt x="11509" y="170029"/>
                  <a:pt x="0" y="141991"/>
                  <a:pt x="0" y="112155"/>
                </a:cubicBezTo>
                <a:cubicBezTo>
                  <a:pt x="0" y="82319"/>
                  <a:pt x="11509" y="54280"/>
                  <a:pt x="32729" y="32712"/>
                </a:cubicBezTo>
                <a:cubicBezTo>
                  <a:pt x="53948" y="11863"/>
                  <a:pt x="82001" y="0"/>
                  <a:pt x="111852" y="0"/>
                </a:cubicBezTo>
                <a:close/>
              </a:path>
            </a:pathLst>
          </a:custGeom>
          <a:solidFill>
            <a:schemeClr val="bg1"/>
          </a:solidFill>
          <a:ln>
            <a:noFill/>
          </a:ln>
        </p:spPr>
        <p:txBody>
          <a:bodyPr anchor="ctr"/>
          <a:lstStyle/>
          <a:p>
            <a:endParaRPr lang="en-US" sz="900">
              <a:latin typeface="Arial" panose="020B0604020202020204" pitchFamily="34" charset="0"/>
              <a:cs typeface="Arial" panose="020B0604020202020204" pitchFamily="34" charset="0"/>
            </a:endParaRPr>
          </a:p>
        </p:txBody>
      </p:sp>
      <p:sp>
        <p:nvSpPr>
          <p:cNvPr id="33" name="Freeform 947">
            <a:extLst>
              <a:ext uri="{FF2B5EF4-FFF2-40B4-BE49-F238E27FC236}">
                <a16:creationId xmlns:a16="http://schemas.microsoft.com/office/drawing/2014/main" id="{8E843852-5BA6-AE4B-A45D-66DAF79C681F}"/>
              </a:ext>
            </a:extLst>
          </p:cNvPr>
          <p:cNvSpPr>
            <a:spLocks noChangeAspect="1"/>
          </p:cNvSpPr>
          <p:nvPr/>
        </p:nvSpPr>
        <p:spPr bwMode="auto">
          <a:xfrm>
            <a:off x="9779029" y="1622154"/>
            <a:ext cx="464342" cy="464342"/>
          </a:xfrm>
          <a:custGeom>
            <a:avLst/>
            <a:gdLst>
              <a:gd name="T0" fmla="*/ 10229781 w 293081"/>
              <a:gd name="T1" fmla="*/ 10330306 h 293329"/>
              <a:gd name="T2" fmla="*/ 5476924 w 293081"/>
              <a:gd name="T3" fmla="*/ 9533663 h 293329"/>
              <a:gd name="T4" fmla="*/ 4555340 w 293081"/>
              <a:gd name="T5" fmla="*/ 8932903 h 293329"/>
              <a:gd name="T6" fmla="*/ 8187273 w 293081"/>
              <a:gd name="T7" fmla="*/ 4853406 h 293329"/>
              <a:gd name="T8" fmla="*/ 6762806 w 293081"/>
              <a:gd name="T9" fmla="*/ 6446308 h 293329"/>
              <a:gd name="T10" fmla="*/ 7949830 w 293081"/>
              <a:gd name="T11" fmla="*/ 4853406 h 293329"/>
              <a:gd name="T12" fmla="*/ 6162400 w 293081"/>
              <a:gd name="T13" fmla="*/ 5079026 h 293329"/>
              <a:gd name="T14" fmla="*/ 4607171 w 293081"/>
              <a:gd name="T15" fmla="*/ 6393224 h 293329"/>
              <a:gd name="T16" fmla="*/ 3816636 w 293081"/>
              <a:gd name="T17" fmla="*/ 4853406 h 293329"/>
              <a:gd name="T18" fmla="*/ 2748342 w 293081"/>
              <a:gd name="T19" fmla="*/ 6393224 h 293329"/>
              <a:gd name="T20" fmla="*/ 2510957 w 293081"/>
              <a:gd name="T21" fmla="*/ 6167538 h 293329"/>
              <a:gd name="T22" fmla="*/ 1909022 w 293081"/>
              <a:gd name="T23" fmla="*/ 3983213 h 293329"/>
              <a:gd name="T24" fmla="*/ 2777957 w 293081"/>
              <a:gd name="T25" fmla="*/ 7039236 h 293329"/>
              <a:gd name="T26" fmla="*/ 7873078 w 293081"/>
              <a:gd name="T27" fmla="*/ 7078447 h 293329"/>
              <a:gd name="T28" fmla="*/ 9123895 w 293081"/>
              <a:gd name="T29" fmla="*/ 3983213 h 293329"/>
              <a:gd name="T30" fmla="*/ 7109531 w 293081"/>
              <a:gd name="T31" fmla="*/ 3983213 h 293329"/>
              <a:gd name="T32" fmla="*/ 4502645 w 293081"/>
              <a:gd name="T33" fmla="*/ 3983213 h 293329"/>
              <a:gd name="T34" fmla="*/ 8149555 w 293081"/>
              <a:gd name="T35" fmla="*/ 2899289 h 293329"/>
              <a:gd name="T36" fmla="*/ 9716292 w 293081"/>
              <a:gd name="T37" fmla="*/ 3656691 h 293329"/>
              <a:gd name="T38" fmla="*/ 8149555 w 293081"/>
              <a:gd name="T39" fmla="*/ 2899289 h 293329"/>
              <a:gd name="T40" fmla="*/ 6240568 w 293081"/>
              <a:gd name="T41" fmla="*/ 3656691 h 293329"/>
              <a:gd name="T42" fmla="*/ 7820426 w 293081"/>
              <a:gd name="T43" fmla="*/ 2899289 h 293329"/>
              <a:gd name="T44" fmla="*/ 2935990 w 293081"/>
              <a:gd name="T45" fmla="*/ 2951549 h 293329"/>
              <a:gd name="T46" fmla="*/ 5213632 w 293081"/>
              <a:gd name="T47" fmla="*/ 2951549 h 293329"/>
              <a:gd name="T48" fmla="*/ 329206 w 293081"/>
              <a:gd name="T49" fmla="*/ 2899289 h 293329"/>
              <a:gd name="T50" fmla="*/ 1909022 w 293081"/>
              <a:gd name="T51" fmla="*/ 3656691 h 293329"/>
              <a:gd name="T52" fmla="*/ 329206 w 293081"/>
              <a:gd name="T53" fmla="*/ 2899289 h 293329"/>
              <a:gd name="T54" fmla="*/ 10190286 w 293081"/>
              <a:gd name="T55" fmla="*/ 2572821 h 293329"/>
              <a:gd name="T56" fmla="*/ 5542797 w 293081"/>
              <a:gd name="T57" fmla="*/ 1619461 h 293329"/>
              <a:gd name="T58" fmla="*/ 7227999 w 293081"/>
              <a:gd name="T59" fmla="*/ 1619461 h 293329"/>
              <a:gd name="T60" fmla="*/ 3041256 w 293081"/>
              <a:gd name="T61" fmla="*/ 2572821 h 293329"/>
              <a:gd name="T62" fmla="*/ 3515243 w 293081"/>
              <a:gd name="T63" fmla="*/ 1619461 h 293329"/>
              <a:gd name="T64" fmla="*/ 2672629 w 293081"/>
              <a:gd name="T65" fmla="*/ 2572821 h 293329"/>
              <a:gd name="T66" fmla="*/ 1632526 w 293081"/>
              <a:gd name="T67" fmla="*/ 326507 h 293329"/>
              <a:gd name="T68" fmla="*/ 9123895 w 293081"/>
              <a:gd name="T69" fmla="*/ 326507 h 293329"/>
              <a:gd name="T70" fmla="*/ 9281834 w 293081"/>
              <a:gd name="T71" fmla="*/ 0 h 293329"/>
              <a:gd name="T72" fmla="*/ 10690593 w 293081"/>
              <a:gd name="T73" fmla="*/ 2625081 h 293329"/>
              <a:gd name="T74" fmla="*/ 9716292 w 293081"/>
              <a:gd name="T75" fmla="*/ 3983213 h 293329"/>
              <a:gd name="T76" fmla="*/ 9281834 w 293081"/>
              <a:gd name="T77" fmla="*/ 7365715 h 293329"/>
              <a:gd name="T78" fmla="*/ 9071218 w 293081"/>
              <a:gd name="T79" fmla="*/ 8606439 h 293329"/>
              <a:gd name="T80" fmla="*/ 10730065 w 293081"/>
              <a:gd name="T81" fmla="*/ 10552302 h 293329"/>
              <a:gd name="T82" fmla="*/ 13220 w 293081"/>
              <a:gd name="T83" fmla="*/ 10552302 h 293329"/>
              <a:gd name="T84" fmla="*/ 1685204 w 293081"/>
              <a:gd name="T85" fmla="*/ 8606439 h 293329"/>
              <a:gd name="T86" fmla="*/ 1474507 w 293081"/>
              <a:gd name="T87" fmla="*/ 7365715 h 293329"/>
              <a:gd name="T88" fmla="*/ 1040094 w 293081"/>
              <a:gd name="T89" fmla="*/ 3983213 h 293329"/>
              <a:gd name="T90" fmla="*/ 52652 w 293081"/>
              <a:gd name="T91" fmla="*/ 2625081 h 293329"/>
              <a:gd name="T92" fmla="*/ 1474507 w 293081"/>
              <a:gd name="T93" fmla="*/ 0 h 2933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93081" h="293329">
                <a:moveTo>
                  <a:pt x="48110" y="245878"/>
                </a:moveTo>
                <a:lnTo>
                  <a:pt x="14361" y="284342"/>
                </a:lnTo>
                <a:lnTo>
                  <a:pt x="278967" y="284342"/>
                </a:lnTo>
                <a:lnTo>
                  <a:pt x="245218" y="245878"/>
                </a:lnTo>
                <a:lnTo>
                  <a:pt x="169104" y="245878"/>
                </a:lnTo>
                <a:lnTo>
                  <a:pt x="149357" y="262414"/>
                </a:lnTo>
                <a:cubicBezTo>
                  <a:pt x="148639" y="263493"/>
                  <a:pt x="147921" y="263493"/>
                  <a:pt x="146485" y="263493"/>
                </a:cubicBezTo>
                <a:cubicBezTo>
                  <a:pt x="145767" y="263493"/>
                  <a:pt x="144689" y="263493"/>
                  <a:pt x="143612" y="262414"/>
                </a:cubicBezTo>
                <a:lnTo>
                  <a:pt x="124225" y="245878"/>
                </a:lnTo>
                <a:lnTo>
                  <a:pt x="48110" y="245878"/>
                </a:lnTo>
                <a:close/>
                <a:moveTo>
                  <a:pt x="216793" y="133590"/>
                </a:moveTo>
                <a:cubicBezTo>
                  <a:pt x="218591" y="131763"/>
                  <a:pt x="221469" y="131763"/>
                  <a:pt x="223267" y="133590"/>
                </a:cubicBezTo>
                <a:cubicBezTo>
                  <a:pt x="225065" y="135417"/>
                  <a:pt x="225065" y="137974"/>
                  <a:pt x="223267" y="139801"/>
                </a:cubicBezTo>
                <a:lnTo>
                  <a:pt x="187660" y="175973"/>
                </a:lnTo>
                <a:cubicBezTo>
                  <a:pt x="186581" y="176704"/>
                  <a:pt x="185502" y="177435"/>
                  <a:pt x="184423" y="177435"/>
                </a:cubicBezTo>
                <a:cubicBezTo>
                  <a:pt x="183344" y="177435"/>
                  <a:pt x="182265" y="176704"/>
                  <a:pt x="181545" y="175973"/>
                </a:cubicBezTo>
                <a:cubicBezTo>
                  <a:pt x="179387" y="174512"/>
                  <a:pt x="179387" y="171223"/>
                  <a:pt x="181545" y="169762"/>
                </a:cubicBezTo>
                <a:lnTo>
                  <a:pt x="216793" y="133590"/>
                </a:lnTo>
                <a:close/>
                <a:moveTo>
                  <a:pt x="161525" y="133590"/>
                </a:moveTo>
                <a:cubicBezTo>
                  <a:pt x="163337" y="131763"/>
                  <a:pt x="166237" y="131763"/>
                  <a:pt x="168050" y="133590"/>
                </a:cubicBezTo>
                <a:cubicBezTo>
                  <a:pt x="169500" y="135417"/>
                  <a:pt x="169500" y="137974"/>
                  <a:pt x="168050" y="139801"/>
                </a:cubicBezTo>
                <a:lnTo>
                  <a:pt x="131800" y="175973"/>
                </a:lnTo>
                <a:cubicBezTo>
                  <a:pt x="131075" y="176704"/>
                  <a:pt x="129988" y="177435"/>
                  <a:pt x="128900" y="177435"/>
                </a:cubicBezTo>
                <a:cubicBezTo>
                  <a:pt x="127813" y="177435"/>
                  <a:pt x="126725" y="176704"/>
                  <a:pt x="125638" y="175973"/>
                </a:cubicBezTo>
                <a:cubicBezTo>
                  <a:pt x="123825" y="174512"/>
                  <a:pt x="123825" y="171223"/>
                  <a:pt x="125638" y="169762"/>
                </a:cubicBezTo>
                <a:lnTo>
                  <a:pt x="161525" y="133590"/>
                </a:lnTo>
                <a:close/>
                <a:moveTo>
                  <a:pt x="104080" y="133590"/>
                </a:moveTo>
                <a:cubicBezTo>
                  <a:pt x="105878" y="131763"/>
                  <a:pt x="108756" y="131763"/>
                  <a:pt x="110194" y="133590"/>
                </a:cubicBezTo>
                <a:cubicBezTo>
                  <a:pt x="112352" y="135417"/>
                  <a:pt x="112352" y="137974"/>
                  <a:pt x="110194" y="139801"/>
                </a:cubicBezTo>
                <a:lnTo>
                  <a:pt x="74947" y="175973"/>
                </a:lnTo>
                <a:cubicBezTo>
                  <a:pt x="73868" y="176704"/>
                  <a:pt x="72789" y="177435"/>
                  <a:pt x="71710" y="177435"/>
                </a:cubicBezTo>
                <a:cubicBezTo>
                  <a:pt x="70631" y="177435"/>
                  <a:pt x="69193" y="176704"/>
                  <a:pt x="68473" y="175973"/>
                </a:cubicBezTo>
                <a:cubicBezTo>
                  <a:pt x="66675" y="174512"/>
                  <a:pt x="66675" y="171223"/>
                  <a:pt x="68473" y="169762"/>
                </a:cubicBezTo>
                <a:lnTo>
                  <a:pt x="104080" y="133590"/>
                </a:lnTo>
                <a:close/>
                <a:moveTo>
                  <a:pt x="75755" y="96698"/>
                </a:moveTo>
                <a:cubicBezTo>
                  <a:pt x="70370" y="104247"/>
                  <a:pt x="61753" y="109639"/>
                  <a:pt x="52059" y="109639"/>
                </a:cubicBezTo>
                <a:lnTo>
                  <a:pt x="44520" y="109639"/>
                </a:lnTo>
                <a:lnTo>
                  <a:pt x="44520" y="193755"/>
                </a:lnTo>
                <a:lnTo>
                  <a:pt x="75755" y="193755"/>
                </a:lnTo>
                <a:cubicBezTo>
                  <a:pt x="76473" y="193755"/>
                  <a:pt x="77550" y="194474"/>
                  <a:pt x="78628" y="194834"/>
                </a:cubicBezTo>
                <a:lnTo>
                  <a:pt x="146485" y="253427"/>
                </a:lnTo>
                <a:lnTo>
                  <a:pt x="214700" y="194834"/>
                </a:lnTo>
                <a:cubicBezTo>
                  <a:pt x="215418" y="194474"/>
                  <a:pt x="216855" y="193755"/>
                  <a:pt x="217573" y="193755"/>
                </a:cubicBezTo>
                <a:lnTo>
                  <a:pt x="248808" y="193755"/>
                </a:lnTo>
                <a:lnTo>
                  <a:pt x="248808" y="109639"/>
                </a:lnTo>
                <a:lnTo>
                  <a:pt x="241269" y="109639"/>
                </a:lnTo>
                <a:cubicBezTo>
                  <a:pt x="231575" y="109639"/>
                  <a:pt x="222599" y="104247"/>
                  <a:pt x="217573" y="96698"/>
                </a:cubicBezTo>
                <a:cubicBezTo>
                  <a:pt x="212546" y="104247"/>
                  <a:pt x="203929" y="109639"/>
                  <a:pt x="193877" y="109639"/>
                </a:cubicBezTo>
                <a:lnTo>
                  <a:pt x="170181" y="109639"/>
                </a:lnTo>
                <a:cubicBezTo>
                  <a:pt x="160487" y="109639"/>
                  <a:pt x="151511" y="104247"/>
                  <a:pt x="146485" y="96698"/>
                </a:cubicBezTo>
                <a:cubicBezTo>
                  <a:pt x="141458" y="104247"/>
                  <a:pt x="132841" y="109639"/>
                  <a:pt x="122788" y="109639"/>
                </a:cubicBezTo>
                <a:lnTo>
                  <a:pt x="99092" y="109639"/>
                </a:lnTo>
                <a:cubicBezTo>
                  <a:pt x="89398" y="109639"/>
                  <a:pt x="80782" y="104247"/>
                  <a:pt x="75755" y="96698"/>
                </a:cubicBezTo>
                <a:close/>
                <a:moveTo>
                  <a:pt x="222240" y="79802"/>
                </a:moveTo>
                <a:lnTo>
                  <a:pt x="222240" y="81240"/>
                </a:lnTo>
                <a:cubicBezTo>
                  <a:pt x="222240" y="92025"/>
                  <a:pt x="230498" y="100652"/>
                  <a:pt x="241269" y="100652"/>
                </a:cubicBezTo>
                <a:lnTo>
                  <a:pt x="264965" y="100652"/>
                </a:lnTo>
                <a:cubicBezTo>
                  <a:pt x="275377" y="100652"/>
                  <a:pt x="283993" y="92025"/>
                  <a:pt x="283993" y="81240"/>
                </a:cubicBezTo>
                <a:lnTo>
                  <a:pt x="283993" y="79802"/>
                </a:lnTo>
                <a:lnTo>
                  <a:pt x="222240" y="79802"/>
                </a:lnTo>
                <a:close/>
                <a:moveTo>
                  <a:pt x="151152" y="79802"/>
                </a:moveTo>
                <a:lnTo>
                  <a:pt x="151152" y="81240"/>
                </a:lnTo>
                <a:cubicBezTo>
                  <a:pt x="151152" y="92025"/>
                  <a:pt x="159769" y="100652"/>
                  <a:pt x="170181" y="100652"/>
                </a:cubicBezTo>
                <a:lnTo>
                  <a:pt x="193877" y="100652"/>
                </a:lnTo>
                <a:cubicBezTo>
                  <a:pt x="204648" y="100652"/>
                  <a:pt x="213264" y="92025"/>
                  <a:pt x="213264" y="81240"/>
                </a:cubicBezTo>
                <a:lnTo>
                  <a:pt x="213264" y="79802"/>
                </a:lnTo>
                <a:lnTo>
                  <a:pt x="151152" y="79802"/>
                </a:lnTo>
                <a:close/>
                <a:moveTo>
                  <a:pt x="80064" y="79802"/>
                </a:moveTo>
                <a:lnTo>
                  <a:pt x="80064" y="81240"/>
                </a:lnTo>
                <a:cubicBezTo>
                  <a:pt x="80064" y="92025"/>
                  <a:pt x="88680" y="100652"/>
                  <a:pt x="99092" y="100652"/>
                </a:cubicBezTo>
                <a:lnTo>
                  <a:pt x="122788" y="100652"/>
                </a:lnTo>
                <a:cubicBezTo>
                  <a:pt x="133560" y="100652"/>
                  <a:pt x="142176" y="92025"/>
                  <a:pt x="142176" y="81240"/>
                </a:cubicBezTo>
                <a:lnTo>
                  <a:pt x="142176" y="79802"/>
                </a:lnTo>
                <a:lnTo>
                  <a:pt x="80064" y="79802"/>
                </a:lnTo>
                <a:close/>
                <a:moveTo>
                  <a:pt x="8976" y="79802"/>
                </a:moveTo>
                <a:lnTo>
                  <a:pt x="8976" y="81240"/>
                </a:lnTo>
                <a:cubicBezTo>
                  <a:pt x="8976" y="92025"/>
                  <a:pt x="17592" y="100652"/>
                  <a:pt x="28363" y="100652"/>
                </a:cubicBezTo>
                <a:lnTo>
                  <a:pt x="52059" y="100652"/>
                </a:lnTo>
                <a:cubicBezTo>
                  <a:pt x="62471" y="100652"/>
                  <a:pt x="71088" y="92025"/>
                  <a:pt x="71088" y="81240"/>
                </a:cubicBezTo>
                <a:lnTo>
                  <a:pt x="71088" y="79802"/>
                </a:lnTo>
                <a:lnTo>
                  <a:pt x="8976" y="79802"/>
                </a:lnTo>
                <a:close/>
                <a:moveTo>
                  <a:pt x="207161" y="44574"/>
                </a:moveTo>
                <a:lnTo>
                  <a:pt x="220445" y="70816"/>
                </a:lnTo>
                <a:lnTo>
                  <a:pt x="277890" y="70816"/>
                </a:lnTo>
                <a:lnTo>
                  <a:pt x="251322" y="44574"/>
                </a:lnTo>
                <a:lnTo>
                  <a:pt x="207161" y="44574"/>
                </a:lnTo>
                <a:close/>
                <a:moveTo>
                  <a:pt x="151152" y="44574"/>
                </a:moveTo>
                <a:lnTo>
                  <a:pt x="151152" y="70816"/>
                </a:lnTo>
                <a:lnTo>
                  <a:pt x="210392" y="70816"/>
                </a:lnTo>
                <a:lnTo>
                  <a:pt x="197108" y="44574"/>
                </a:lnTo>
                <a:lnTo>
                  <a:pt x="151152" y="44574"/>
                </a:lnTo>
                <a:close/>
                <a:moveTo>
                  <a:pt x="95861" y="44574"/>
                </a:moveTo>
                <a:lnTo>
                  <a:pt x="82936" y="70816"/>
                </a:lnTo>
                <a:lnTo>
                  <a:pt x="142176" y="70816"/>
                </a:lnTo>
                <a:lnTo>
                  <a:pt x="142176" y="44574"/>
                </a:lnTo>
                <a:lnTo>
                  <a:pt x="95861" y="44574"/>
                </a:lnTo>
                <a:close/>
                <a:moveTo>
                  <a:pt x="42006" y="44574"/>
                </a:moveTo>
                <a:lnTo>
                  <a:pt x="15438" y="70816"/>
                </a:lnTo>
                <a:lnTo>
                  <a:pt x="72883" y="70816"/>
                </a:lnTo>
                <a:lnTo>
                  <a:pt x="86167" y="44574"/>
                </a:lnTo>
                <a:lnTo>
                  <a:pt x="42006" y="44574"/>
                </a:lnTo>
                <a:close/>
                <a:moveTo>
                  <a:pt x="44520" y="8987"/>
                </a:moveTo>
                <a:lnTo>
                  <a:pt x="44520" y="35588"/>
                </a:lnTo>
                <a:lnTo>
                  <a:pt x="248808" y="35588"/>
                </a:lnTo>
                <a:lnTo>
                  <a:pt x="248808" y="8987"/>
                </a:lnTo>
                <a:lnTo>
                  <a:pt x="44520" y="8987"/>
                </a:lnTo>
                <a:close/>
                <a:moveTo>
                  <a:pt x="40211" y="0"/>
                </a:moveTo>
                <a:lnTo>
                  <a:pt x="253117" y="0"/>
                </a:lnTo>
                <a:cubicBezTo>
                  <a:pt x="255630" y="0"/>
                  <a:pt x="257784" y="1797"/>
                  <a:pt x="257784" y="4314"/>
                </a:cubicBezTo>
                <a:lnTo>
                  <a:pt x="257784" y="38104"/>
                </a:lnTo>
                <a:lnTo>
                  <a:pt x="291533" y="72254"/>
                </a:lnTo>
                <a:cubicBezTo>
                  <a:pt x="292610" y="73332"/>
                  <a:pt x="292969" y="74410"/>
                  <a:pt x="292969" y="75489"/>
                </a:cubicBezTo>
                <a:lnTo>
                  <a:pt x="292969" y="81240"/>
                </a:lnTo>
                <a:cubicBezTo>
                  <a:pt x="292969" y="97057"/>
                  <a:pt x="280403" y="109639"/>
                  <a:pt x="264965" y="109639"/>
                </a:cubicBezTo>
                <a:lnTo>
                  <a:pt x="257784" y="109639"/>
                </a:lnTo>
                <a:lnTo>
                  <a:pt x="257784" y="198428"/>
                </a:lnTo>
                <a:cubicBezTo>
                  <a:pt x="257784" y="200585"/>
                  <a:pt x="255630" y="202742"/>
                  <a:pt x="253117" y="202742"/>
                </a:cubicBezTo>
                <a:lnTo>
                  <a:pt x="219009" y="202742"/>
                </a:lnTo>
                <a:lnTo>
                  <a:pt x="179156" y="236892"/>
                </a:lnTo>
                <a:lnTo>
                  <a:pt x="247372" y="236892"/>
                </a:lnTo>
                <a:cubicBezTo>
                  <a:pt x="248449" y="236892"/>
                  <a:pt x="249885" y="237611"/>
                  <a:pt x="250603" y="238330"/>
                </a:cubicBezTo>
                <a:lnTo>
                  <a:pt x="291892" y="285780"/>
                </a:lnTo>
                <a:cubicBezTo>
                  <a:pt x="293328" y="287218"/>
                  <a:pt x="293328" y="289015"/>
                  <a:pt x="292610" y="290453"/>
                </a:cubicBezTo>
                <a:cubicBezTo>
                  <a:pt x="291892" y="292250"/>
                  <a:pt x="290456" y="293329"/>
                  <a:pt x="288661" y="293329"/>
                </a:cubicBezTo>
                <a:lnTo>
                  <a:pt x="4667" y="293329"/>
                </a:lnTo>
                <a:cubicBezTo>
                  <a:pt x="2872" y="293329"/>
                  <a:pt x="1077" y="292250"/>
                  <a:pt x="359" y="290453"/>
                </a:cubicBezTo>
                <a:cubicBezTo>
                  <a:pt x="0" y="289015"/>
                  <a:pt x="0" y="287218"/>
                  <a:pt x="1077" y="285780"/>
                </a:cubicBezTo>
                <a:lnTo>
                  <a:pt x="42725" y="238330"/>
                </a:lnTo>
                <a:cubicBezTo>
                  <a:pt x="43443" y="237611"/>
                  <a:pt x="44879" y="236892"/>
                  <a:pt x="45956" y="236892"/>
                </a:cubicBezTo>
                <a:lnTo>
                  <a:pt x="113813" y="236892"/>
                </a:lnTo>
                <a:lnTo>
                  <a:pt x="73960" y="202742"/>
                </a:lnTo>
                <a:lnTo>
                  <a:pt x="40211" y="202742"/>
                </a:lnTo>
                <a:cubicBezTo>
                  <a:pt x="37698" y="202742"/>
                  <a:pt x="35903" y="200585"/>
                  <a:pt x="35903" y="198428"/>
                </a:cubicBezTo>
                <a:lnTo>
                  <a:pt x="35903" y="109639"/>
                </a:lnTo>
                <a:lnTo>
                  <a:pt x="28363" y="109639"/>
                </a:lnTo>
                <a:cubicBezTo>
                  <a:pt x="12925" y="109639"/>
                  <a:pt x="0" y="97057"/>
                  <a:pt x="0" y="81240"/>
                </a:cubicBezTo>
                <a:lnTo>
                  <a:pt x="0" y="75489"/>
                </a:lnTo>
                <a:cubicBezTo>
                  <a:pt x="0" y="74410"/>
                  <a:pt x="359" y="73332"/>
                  <a:pt x="1436" y="72254"/>
                </a:cubicBezTo>
                <a:lnTo>
                  <a:pt x="35903" y="38104"/>
                </a:lnTo>
                <a:lnTo>
                  <a:pt x="35903" y="4314"/>
                </a:lnTo>
                <a:cubicBezTo>
                  <a:pt x="35903" y="1797"/>
                  <a:pt x="37698" y="0"/>
                  <a:pt x="40211" y="0"/>
                </a:cubicBezTo>
                <a:close/>
              </a:path>
            </a:pathLst>
          </a:custGeom>
          <a:solidFill>
            <a:schemeClr val="bg1"/>
          </a:solidFill>
          <a:ln>
            <a:noFill/>
          </a:ln>
        </p:spPr>
        <p:txBody>
          <a:bodyPr anchor="ctr"/>
          <a:lstStyle/>
          <a:p>
            <a:endParaRPr lang="en-US" sz="900">
              <a:latin typeface="Arial" panose="020B0604020202020204" pitchFamily="34" charset="0"/>
              <a:cs typeface="Arial" panose="020B0604020202020204" pitchFamily="34" charset="0"/>
            </a:endParaRPr>
          </a:p>
        </p:txBody>
      </p:sp>
      <p:sp>
        <p:nvSpPr>
          <p:cNvPr id="34" name="Freeform 948">
            <a:extLst>
              <a:ext uri="{FF2B5EF4-FFF2-40B4-BE49-F238E27FC236}">
                <a16:creationId xmlns:a16="http://schemas.microsoft.com/office/drawing/2014/main" id="{6DCAB7DC-AE30-E845-B8BB-AE06F4BF0B42}"/>
              </a:ext>
            </a:extLst>
          </p:cNvPr>
          <p:cNvSpPr>
            <a:spLocks noChangeAspect="1"/>
          </p:cNvSpPr>
          <p:nvPr/>
        </p:nvSpPr>
        <p:spPr bwMode="auto">
          <a:xfrm>
            <a:off x="1660603" y="4233901"/>
            <a:ext cx="464342" cy="409063"/>
          </a:xfrm>
          <a:custGeom>
            <a:avLst/>
            <a:gdLst>
              <a:gd name="T0" fmla="*/ 8349852 w 293328"/>
              <a:gd name="T1" fmla="*/ 8301957 h 258401"/>
              <a:gd name="T2" fmla="*/ 2768565 w 293328"/>
              <a:gd name="T3" fmla="*/ 7968782 h 258401"/>
              <a:gd name="T4" fmla="*/ 2595521 w 293328"/>
              <a:gd name="T5" fmla="*/ 8142044 h 258401"/>
              <a:gd name="T6" fmla="*/ 7427340 w 293328"/>
              <a:gd name="T7" fmla="*/ 8165276 h 258401"/>
              <a:gd name="T8" fmla="*/ 8342689 w 293328"/>
              <a:gd name="T9" fmla="*/ 7246352 h 258401"/>
              <a:gd name="T10" fmla="*/ 2746019 w 293328"/>
              <a:gd name="T11" fmla="*/ 9084214 h 258401"/>
              <a:gd name="T12" fmla="*/ 313909 w 293328"/>
              <a:gd name="T13" fmla="*/ 6379944 h 258401"/>
              <a:gd name="T14" fmla="*/ 1516812 w 293328"/>
              <a:gd name="T15" fmla="*/ 7994594 h 258401"/>
              <a:gd name="T16" fmla="*/ 6028188 w 293328"/>
              <a:gd name="T17" fmla="*/ 7994594 h 258401"/>
              <a:gd name="T18" fmla="*/ 7262820 w 293328"/>
              <a:gd name="T19" fmla="*/ 6005470 h 258401"/>
              <a:gd name="T20" fmla="*/ 8066382 w 293328"/>
              <a:gd name="T21" fmla="*/ 6338572 h 258401"/>
              <a:gd name="T22" fmla="*/ 7262820 w 293328"/>
              <a:gd name="T23" fmla="*/ 6005470 h 258401"/>
              <a:gd name="T24" fmla="*/ 4629065 w 293328"/>
              <a:gd name="T25" fmla="*/ 4108887 h 258401"/>
              <a:gd name="T26" fmla="*/ 5060506 w 293328"/>
              <a:gd name="T27" fmla="*/ 3347514 h 258401"/>
              <a:gd name="T28" fmla="*/ 3334483 w 293328"/>
              <a:gd name="T29" fmla="*/ 6051752 h 258401"/>
              <a:gd name="T30" fmla="*/ 5387413 w 293328"/>
              <a:gd name="T31" fmla="*/ 3347514 h 258401"/>
              <a:gd name="T32" fmla="*/ 5165152 w 293328"/>
              <a:gd name="T33" fmla="*/ 4633951 h 258401"/>
              <a:gd name="T34" fmla="*/ 4145137 w 293328"/>
              <a:gd name="T35" fmla="*/ 4647133 h 258401"/>
              <a:gd name="T36" fmla="*/ 3975178 w 293328"/>
              <a:gd name="T37" fmla="*/ 3347514 h 258401"/>
              <a:gd name="T38" fmla="*/ 1281409 w 293328"/>
              <a:gd name="T39" fmla="*/ 4240142 h 258401"/>
              <a:gd name="T40" fmla="*/ 1725982 w 293328"/>
              <a:gd name="T41" fmla="*/ 4108887 h 258401"/>
              <a:gd name="T42" fmla="*/ 1281409 w 293328"/>
              <a:gd name="T43" fmla="*/ 3347514 h 258401"/>
              <a:gd name="T44" fmla="*/ 3007614 w 293328"/>
              <a:gd name="T45" fmla="*/ 6051752 h 258401"/>
              <a:gd name="T46" fmla="*/ 2366801 w 293328"/>
              <a:gd name="T47" fmla="*/ 4476413 h 258401"/>
              <a:gd name="T48" fmla="*/ 2144534 w 293328"/>
              <a:gd name="T49" fmla="*/ 4633951 h 258401"/>
              <a:gd name="T50" fmla="*/ 1033033 w 293328"/>
              <a:gd name="T51" fmla="*/ 4607672 h 258401"/>
              <a:gd name="T52" fmla="*/ 313909 w 293328"/>
              <a:gd name="T53" fmla="*/ 3347514 h 258401"/>
              <a:gd name="T54" fmla="*/ 8081181 w 293328"/>
              <a:gd name="T55" fmla="*/ 4962172 h 258401"/>
              <a:gd name="T56" fmla="*/ 7636597 w 293328"/>
              <a:gd name="T57" fmla="*/ 2257910 h 258401"/>
              <a:gd name="T58" fmla="*/ 6355072 w 293328"/>
              <a:gd name="T59" fmla="*/ 7994594 h 258401"/>
              <a:gd name="T60" fmla="*/ 9571878 w 293328"/>
              <a:gd name="T61" fmla="*/ 7994594 h 258401"/>
              <a:gd name="T62" fmla="*/ 10343328 w 293328"/>
              <a:gd name="T63" fmla="*/ 7246352 h 258401"/>
              <a:gd name="T64" fmla="*/ 9781055 w 293328"/>
              <a:gd name="T65" fmla="*/ 6918183 h 258401"/>
              <a:gd name="T66" fmla="*/ 9781055 w 293328"/>
              <a:gd name="T67" fmla="*/ 6340609 h 258401"/>
              <a:gd name="T68" fmla="*/ 10343328 w 293328"/>
              <a:gd name="T69" fmla="*/ 6012395 h 258401"/>
              <a:gd name="T70" fmla="*/ 8081181 w 293328"/>
              <a:gd name="T71" fmla="*/ 5290377 h 258401"/>
              <a:gd name="T72" fmla="*/ 6355072 w 293328"/>
              <a:gd name="T73" fmla="*/ 2257910 h 258401"/>
              <a:gd name="T74" fmla="*/ 3112118 w 293328"/>
              <a:gd name="T75" fmla="*/ 1076409 h 258401"/>
              <a:gd name="T76" fmla="*/ 3543702 w 293328"/>
              <a:gd name="T77" fmla="*/ 315023 h 258401"/>
              <a:gd name="T78" fmla="*/ 1830713 w 293328"/>
              <a:gd name="T79" fmla="*/ 3019316 h 258401"/>
              <a:gd name="T80" fmla="*/ 3870609 w 293328"/>
              <a:gd name="T81" fmla="*/ 315023 h 258401"/>
              <a:gd name="T82" fmla="*/ 3713697 w 293328"/>
              <a:gd name="T83" fmla="*/ 1614662 h 258401"/>
              <a:gd name="T84" fmla="*/ 2693707 w 293328"/>
              <a:gd name="T85" fmla="*/ 1601593 h 258401"/>
              <a:gd name="T86" fmla="*/ 2471445 w 293328"/>
              <a:gd name="T87" fmla="*/ 315023 h 258401"/>
              <a:gd name="T88" fmla="*/ 4681277 w 293328"/>
              <a:gd name="T89" fmla="*/ 0 h 258401"/>
              <a:gd name="T90" fmla="*/ 6028188 w 293328"/>
              <a:gd name="T91" fmla="*/ 3019316 h 258401"/>
              <a:gd name="T92" fmla="*/ 7636597 w 293328"/>
              <a:gd name="T93" fmla="*/ 1929718 h 258401"/>
              <a:gd name="T94" fmla="*/ 10657173 w 293328"/>
              <a:gd name="T95" fmla="*/ 5999216 h 258401"/>
              <a:gd name="T96" fmla="*/ 9571878 w 293328"/>
              <a:gd name="T97" fmla="*/ 8322837 h 258401"/>
              <a:gd name="T98" fmla="*/ 3975178 w 293328"/>
              <a:gd name="T99" fmla="*/ 8322837 h 258401"/>
              <a:gd name="T100" fmla="*/ 588459 w 293328"/>
              <a:gd name="T101" fmla="*/ 8322837 h 258401"/>
              <a:gd name="T102" fmla="*/ 0 w 293328"/>
              <a:gd name="T103" fmla="*/ 3189998 h 258401"/>
              <a:gd name="T104" fmla="*/ 1503810 w 293328"/>
              <a:gd name="T105" fmla="*/ 157521 h 2584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3328" h="258401">
                <a:moveTo>
                  <a:pt x="229821" y="219075"/>
                </a:moveTo>
                <a:cubicBezTo>
                  <a:pt x="232386" y="219075"/>
                  <a:pt x="234584" y="220907"/>
                  <a:pt x="234584" y="223838"/>
                </a:cubicBezTo>
                <a:cubicBezTo>
                  <a:pt x="234584" y="226402"/>
                  <a:pt x="232386" y="228234"/>
                  <a:pt x="229821" y="228234"/>
                </a:cubicBezTo>
                <a:cubicBezTo>
                  <a:pt x="227257" y="228234"/>
                  <a:pt x="225425" y="226402"/>
                  <a:pt x="225425" y="223838"/>
                </a:cubicBezTo>
                <a:cubicBezTo>
                  <a:pt x="225425" y="220907"/>
                  <a:pt x="227257" y="219075"/>
                  <a:pt x="229821" y="219075"/>
                </a:cubicBezTo>
                <a:close/>
                <a:moveTo>
                  <a:pt x="76200" y="219075"/>
                </a:moveTo>
                <a:cubicBezTo>
                  <a:pt x="78398" y="219075"/>
                  <a:pt x="80597" y="220907"/>
                  <a:pt x="80597" y="223838"/>
                </a:cubicBezTo>
                <a:cubicBezTo>
                  <a:pt x="80597" y="226402"/>
                  <a:pt x="78398" y="228234"/>
                  <a:pt x="76200" y="228234"/>
                </a:cubicBezTo>
                <a:cubicBezTo>
                  <a:pt x="73636" y="228234"/>
                  <a:pt x="71438" y="226402"/>
                  <a:pt x="71438" y="223838"/>
                </a:cubicBezTo>
                <a:cubicBezTo>
                  <a:pt x="71438" y="220907"/>
                  <a:pt x="73636" y="219075"/>
                  <a:pt x="76200" y="219075"/>
                </a:cubicBezTo>
                <a:close/>
                <a:moveTo>
                  <a:pt x="229624" y="199214"/>
                </a:moveTo>
                <a:cubicBezTo>
                  <a:pt x="215947" y="199214"/>
                  <a:pt x="204430" y="210402"/>
                  <a:pt x="204430" y="224477"/>
                </a:cubicBezTo>
                <a:cubicBezTo>
                  <a:pt x="204430" y="238191"/>
                  <a:pt x="215947" y="249740"/>
                  <a:pt x="229624" y="249740"/>
                </a:cubicBezTo>
                <a:cubicBezTo>
                  <a:pt x="243660" y="249740"/>
                  <a:pt x="254818" y="238191"/>
                  <a:pt x="254818" y="224477"/>
                </a:cubicBezTo>
                <a:cubicBezTo>
                  <a:pt x="254818" y="210402"/>
                  <a:pt x="243660" y="199214"/>
                  <a:pt x="229624" y="199214"/>
                </a:cubicBezTo>
                <a:close/>
                <a:moveTo>
                  <a:pt x="75581" y="199214"/>
                </a:moveTo>
                <a:cubicBezTo>
                  <a:pt x="61545" y="199214"/>
                  <a:pt x="50388" y="210402"/>
                  <a:pt x="50388" y="224477"/>
                </a:cubicBezTo>
                <a:cubicBezTo>
                  <a:pt x="50388" y="238191"/>
                  <a:pt x="61545" y="249740"/>
                  <a:pt x="75581" y="249740"/>
                </a:cubicBezTo>
                <a:cubicBezTo>
                  <a:pt x="89258" y="249740"/>
                  <a:pt x="100415" y="238191"/>
                  <a:pt x="100415" y="224477"/>
                </a:cubicBezTo>
                <a:cubicBezTo>
                  <a:pt x="100415" y="210402"/>
                  <a:pt x="89258" y="199214"/>
                  <a:pt x="75581" y="199214"/>
                </a:cubicBezTo>
                <a:close/>
                <a:moveTo>
                  <a:pt x="8638" y="175395"/>
                </a:moveTo>
                <a:lnTo>
                  <a:pt x="8638" y="212568"/>
                </a:lnTo>
                <a:cubicBezTo>
                  <a:pt x="8638" y="216537"/>
                  <a:pt x="11877" y="219785"/>
                  <a:pt x="16196" y="219785"/>
                </a:cubicBezTo>
                <a:lnTo>
                  <a:pt x="41750" y="219785"/>
                </a:lnTo>
                <a:cubicBezTo>
                  <a:pt x="43909" y="203184"/>
                  <a:pt x="58306" y="190192"/>
                  <a:pt x="75581" y="190192"/>
                </a:cubicBezTo>
                <a:cubicBezTo>
                  <a:pt x="92857" y="190192"/>
                  <a:pt x="106894" y="203184"/>
                  <a:pt x="109413" y="219785"/>
                </a:cubicBezTo>
                <a:lnTo>
                  <a:pt x="165919" y="219785"/>
                </a:lnTo>
                <a:lnTo>
                  <a:pt x="165919" y="175395"/>
                </a:lnTo>
                <a:lnTo>
                  <a:pt x="8638" y="175395"/>
                </a:lnTo>
                <a:close/>
                <a:moveTo>
                  <a:pt x="199901" y="165100"/>
                </a:moveTo>
                <a:lnTo>
                  <a:pt x="222019" y="165100"/>
                </a:lnTo>
                <a:cubicBezTo>
                  <a:pt x="224873" y="165100"/>
                  <a:pt x="226656" y="166932"/>
                  <a:pt x="226656" y="169863"/>
                </a:cubicBezTo>
                <a:cubicBezTo>
                  <a:pt x="226656" y="172061"/>
                  <a:pt x="224873" y="174259"/>
                  <a:pt x="222019" y="174259"/>
                </a:cubicBezTo>
                <a:lnTo>
                  <a:pt x="199901" y="174259"/>
                </a:lnTo>
                <a:cubicBezTo>
                  <a:pt x="197404" y="174259"/>
                  <a:pt x="195263" y="172061"/>
                  <a:pt x="195263" y="169863"/>
                </a:cubicBezTo>
                <a:cubicBezTo>
                  <a:pt x="195263" y="166932"/>
                  <a:pt x="197404" y="165100"/>
                  <a:pt x="199901" y="165100"/>
                </a:cubicBezTo>
                <a:close/>
                <a:moveTo>
                  <a:pt x="118411" y="92028"/>
                </a:moveTo>
                <a:lnTo>
                  <a:pt x="118411" y="116569"/>
                </a:lnTo>
                <a:lnTo>
                  <a:pt x="127409" y="112960"/>
                </a:lnTo>
                <a:cubicBezTo>
                  <a:pt x="128128" y="112599"/>
                  <a:pt x="129208" y="112599"/>
                  <a:pt x="130288" y="112960"/>
                </a:cubicBezTo>
                <a:lnTo>
                  <a:pt x="139286" y="116569"/>
                </a:lnTo>
                <a:lnTo>
                  <a:pt x="139286" y="92028"/>
                </a:lnTo>
                <a:lnTo>
                  <a:pt x="118411" y="92028"/>
                </a:lnTo>
                <a:close/>
                <a:moveTo>
                  <a:pt x="91777" y="92028"/>
                </a:moveTo>
                <a:lnTo>
                  <a:pt x="91777" y="166373"/>
                </a:lnTo>
                <a:lnTo>
                  <a:pt x="165919" y="166373"/>
                </a:lnTo>
                <a:lnTo>
                  <a:pt x="165919" y="92028"/>
                </a:lnTo>
                <a:lnTo>
                  <a:pt x="148284" y="92028"/>
                </a:lnTo>
                <a:lnTo>
                  <a:pt x="148284" y="123065"/>
                </a:lnTo>
                <a:cubicBezTo>
                  <a:pt x="148284" y="124870"/>
                  <a:pt x="147204" y="125952"/>
                  <a:pt x="146124" y="126674"/>
                </a:cubicBezTo>
                <a:cubicBezTo>
                  <a:pt x="145044" y="127757"/>
                  <a:pt x="143245" y="127757"/>
                  <a:pt x="142165" y="127396"/>
                </a:cubicBezTo>
                <a:lnTo>
                  <a:pt x="128848" y="121983"/>
                </a:lnTo>
                <a:lnTo>
                  <a:pt x="115532" y="127396"/>
                </a:lnTo>
                <a:cubicBezTo>
                  <a:pt x="115172" y="127757"/>
                  <a:pt x="114452" y="127757"/>
                  <a:pt x="114092" y="127757"/>
                </a:cubicBezTo>
                <a:cubicBezTo>
                  <a:pt x="113012" y="127757"/>
                  <a:pt x="112292" y="127396"/>
                  <a:pt x="111573" y="126674"/>
                </a:cubicBezTo>
                <a:cubicBezTo>
                  <a:pt x="110493" y="125952"/>
                  <a:pt x="109413" y="124870"/>
                  <a:pt x="109413" y="123065"/>
                </a:cubicBezTo>
                <a:lnTo>
                  <a:pt x="109413" y="92028"/>
                </a:lnTo>
                <a:lnTo>
                  <a:pt x="91777" y="92028"/>
                </a:lnTo>
                <a:close/>
                <a:moveTo>
                  <a:pt x="35271" y="92028"/>
                </a:moveTo>
                <a:lnTo>
                  <a:pt x="35271" y="116569"/>
                </a:lnTo>
                <a:lnTo>
                  <a:pt x="44269" y="112960"/>
                </a:lnTo>
                <a:cubicBezTo>
                  <a:pt x="44629" y="112960"/>
                  <a:pt x="45349" y="112960"/>
                  <a:pt x="45709" y="112960"/>
                </a:cubicBezTo>
                <a:cubicBezTo>
                  <a:pt x="46428" y="112960"/>
                  <a:pt x="46788" y="112960"/>
                  <a:pt x="47508" y="112960"/>
                </a:cubicBezTo>
                <a:lnTo>
                  <a:pt x="56146" y="116569"/>
                </a:lnTo>
                <a:lnTo>
                  <a:pt x="56146" y="92028"/>
                </a:lnTo>
                <a:lnTo>
                  <a:pt x="35271" y="92028"/>
                </a:lnTo>
                <a:close/>
                <a:moveTo>
                  <a:pt x="8638" y="92028"/>
                </a:moveTo>
                <a:lnTo>
                  <a:pt x="8638" y="166373"/>
                </a:lnTo>
                <a:lnTo>
                  <a:pt x="82780" y="166373"/>
                </a:lnTo>
                <a:lnTo>
                  <a:pt x="82780" y="92028"/>
                </a:lnTo>
                <a:lnTo>
                  <a:pt x="65144" y="92028"/>
                </a:lnTo>
                <a:lnTo>
                  <a:pt x="65144" y="123065"/>
                </a:lnTo>
                <a:cubicBezTo>
                  <a:pt x="65144" y="124870"/>
                  <a:pt x="64064" y="125952"/>
                  <a:pt x="63344" y="126674"/>
                </a:cubicBezTo>
                <a:cubicBezTo>
                  <a:pt x="62265" y="127396"/>
                  <a:pt x="61545" y="127757"/>
                  <a:pt x="60825" y="127757"/>
                </a:cubicBezTo>
                <a:cubicBezTo>
                  <a:pt x="60105" y="127757"/>
                  <a:pt x="59385" y="127757"/>
                  <a:pt x="59025" y="127396"/>
                </a:cubicBezTo>
                <a:lnTo>
                  <a:pt x="45709" y="121983"/>
                </a:lnTo>
                <a:lnTo>
                  <a:pt x="32752" y="127396"/>
                </a:lnTo>
                <a:cubicBezTo>
                  <a:pt x="31312" y="127757"/>
                  <a:pt x="29513" y="127757"/>
                  <a:pt x="28433" y="126674"/>
                </a:cubicBezTo>
                <a:cubicBezTo>
                  <a:pt x="27353" y="125952"/>
                  <a:pt x="26273" y="124870"/>
                  <a:pt x="26273" y="123065"/>
                </a:cubicBezTo>
                <a:lnTo>
                  <a:pt x="26273" y="92028"/>
                </a:lnTo>
                <a:lnTo>
                  <a:pt x="8638" y="92028"/>
                </a:lnTo>
                <a:close/>
                <a:moveTo>
                  <a:pt x="204430" y="62074"/>
                </a:moveTo>
                <a:lnTo>
                  <a:pt x="204430" y="118374"/>
                </a:lnTo>
                <a:cubicBezTo>
                  <a:pt x="204430" y="128479"/>
                  <a:pt x="212708" y="136418"/>
                  <a:pt x="222426" y="136418"/>
                </a:cubicBezTo>
                <a:lnTo>
                  <a:pt x="258417" y="136418"/>
                </a:lnTo>
                <a:lnTo>
                  <a:pt x="233223" y="77592"/>
                </a:lnTo>
                <a:cubicBezTo>
                  <a:pt x="229264" y="68209"/>
                  <a:pt x="220266" y="62074"/>
                  <a:pt x="210189" y="62074"/>
                </a:cubicBezTo>
                <a:lnTo>
                  <a:pt x="204430" y="62074"/>
                </a:lnTo>
                <a:close/>
                <a:moveTo>
                  <a:pt x="174917" y="62074"/>
                </a:moveTo>
                <a:lnTo>
                  <a:pt x="174917" y="219785"/>
                </a:lnTo>
                <a:lnTo>
                  <a:pt x="195792" y="219785"/>
                </a:lnTo>
                <a:cubicBezTo>
                  <a:pt x="197952" y="203184"/>
                  <a:pt x="212348" y="190192"/>
                  <a:pt x="229624" y="190192"/>
                </a:cubicBezTo>
                <a:cubicBezTo>
                  <a:pt x="246900" y="190192"/>
                  <a:pt x="261296" y="203184"/>
                  <a:pt x="263456" y="219785"/>
                </a:cubicBezTo>
                <a:lnTo>
                  <a:pt x="277132" y="219785"/>
                </a:lnTo>
                <a:cubicBezTo>
                  <a:pt x="281091" y="219785"/>
                  <a:pt x="284690" y="216537"/>
                  <a:pt x="284690" y="212568"/>
                </a:cubicBezTo>
                <a:lnTo>
                  <a:pt x="284690" y="199214"/>
                </a:lnTo>
                <a:lnTo>
                  <a:pt x="269214" y="199214"/>
                </a:lnTo>
                <a:cubicBezTo>
                  <a:pt x="267055" y="199214"/>
                  <a:pt x="264895" y="197049"/>
                  <a:pt x="264895" y="194523"/>
                </a:cubicBezTo>
                <a:cubicBezTo>
                  <a:pt x="264895" y="191996"/>
                  <a:pt x="267055" y="190192"/>
                  <a:pt x="269214" y="190192"/>
                </a:cubicBezTo>
                <a:lnTo>
                  <a:pt x="284690" y="190192"/>
                </a:lnTo>
                <a:lnTo>
                  <a:pt x="284690" y="174313"/>
                </a:lnTo>
                <a:lnTo>
                  <a:pt x="269214" y="174313"/>
                </a:lnTo>
                <a:cubicBezTo>
                  <a:pt x="267055" y="174313"/>
                  <a:pt x="264895" y="172147"/>
                  <a:pt x="264895" y="169982"/>
                </a:cubicBezTo>
                <a:cubicBezTo>
                  <a:pt x="264895" y="167095"/>
                  <a:pt x="267055" y="165290"/>
                  <a:pt x="269214" y="165290"/>
                </a:cubicBezTo>
                <a:lnTo>
                  <a:pt x="284690" y="165290"/>
                </a:lnTo>
                <a:lnTo>
                  <a:pt x="284690" y="164929"/>
                </a:lnTo>
                <a:cubicBezTo>
                  <a:pt x="284690" y="154102"/>
                  <a:pt x="275693" y="145441"/>
                  <a:pt x="265255" y="145441"/>
                </a:cubicBezTo>
                <a:lnTo>
                  <a:pt x="222426" y="145441"/>
                </a:lnTo>
                <a:cubicBezTo>
                  <a:pt x="207669" y="145441"/>
                  <a:pt x="195432" y="133531"/>
                  <a:pt x="195432" y="118374"/>
                </a:cubicBezTo>
                <a:lnTo>
                  <a:pt x="195432" y="62074"/>
                </a:lnTo>
                <a:lnTo>
                  <a:pt x="174917" y="62074"/>
                </a:lnTo>
                <a:close/>
                <a:moveTo>
                  <a:pt x="77021" y="8661"/>
                </a:moveTo>
                <a:lnTo>
                  <a:pt x="77021" y="33202"/>
                </a:lnTo>
                <a:lnTo>
                  <a:pt x="85659" y="29593"/>
                </a:lnTo>
                <a:cubicBezTo>
                  <a:pt x="86739" y="29232"/>
                  <a:pt x="87818" y="29232"/>
                  <a:pt x="88898" y="29593"/>
                </a:cubicBezTo>
                <a:lnTo>
                  <a:pt x="97536" y="33202"/>
                </a:lnTo>
                <a:lnTo>
                  <a:pt x="97536" y="8661"/>
                </a:lnTo>
                <a:lnTo>
                  <a:pt x="77021" y="8661"/>
                </a:lnTo>
                <a:close/>
                <a:moveTo>
                  <a:pt x="50388" y="8661"/>
                </a:moveTo>
                <a:lnTo>
                  <a:pt x="50388" y="83006"/>
                </a:lnTo>
                <a:lnTo>
                  <a:pt x="124169" y="83006"/>
                </a:lnTo>
                <a:lnTo>
                  <a:pt x="124169" y="8661"/>
                </a:lnTo>
                <a:lnTo>
                  <a:pt x="106534" y="8661"/>
                </a:lnTo>
                <a:lnTo>
                  <a:pt x="106534" y="40059"/>
                </a:lnTo>
                <a:cubicBezTo>
                  <a:pt x="106534" y="41503"/>
                  <a:pt x="105814" y="42946"/>
                  <a:pt x="104734" y="43307"/>
                </a:cubicBezTo>
                <a:cubicBezTo>
                  <a:pt x="104014" y="44029"/>
                  <a:pt x="102935" y="44390"/>
                  <a:pt x="102215" y="44390"/>
                </a:cubicBezTo>
                <a:cubicBezTo>
                  <a:pt x="101855" y="44390"/>
                  <a:pt x="101135" y="44390"/>
                  <a:pt x="100415" y="44029"/>
                </a:cubicBezTo>
                <a:lnTo>
                  <a:pt x="87458" y="38977"/>
                </a:lnTo>
                <a:lnTo>
                  <a:pt x="74142" y="44029"/>
                </a:lnTo>
                <a:cubicBezTo>
                  <a:pt x="72702" y="44751"/>
                  <a:pt x="71262" y="44390"/>
                  <a:pt x="69823" y="43307"/>
                </a:cubicBezTo>
                <a:cubicBezTo>
                  <a:pt x="68743" y="42946"/>
                  <a:pt x="68023" y="41503"/>
                  <a:pt x="68023" y="40059"/>
                </a:cubicBezTo>
                <a:lnTo>
                  <a:pt x="68023" y="8661"/>
                </a:lnTo>
                <a:lnTo>
                  <a:pt x="50388" y="8661"/>
                </a:lnTo>
                <a:close/>
                <a:moveTo>
                  <a:pt x="45709" y="0"/>
                </a:moveTo>
                <a:lnTo>
                  <a:pt x="128848" y="0"/>
                </a:lnTo>
                <a:cubicBezTo>
                  <a:pt x="131368" y="0"/>
                  <a:pt x="133527" y="1804"/>
                  <a:pt x="133527" y="4331"/>
                </a:cubicBezTo>
                <a:lnTo>
                  <a:pt x="133527" y="83006"/>
                </a:lnTo>
                <a:lnTo>
                  <a:pt x="165919" y="83006"/>
                </a:lnTo>
                <a:lnTo>
                  <a:pt x="165919" y="57743"/>
                </a:lnTo>
                <a:cubicBezTo>
                  <a:pt x="165919" y="55578"/>
                  <a:pt x="167719" y="53051"/>
                  <a:pt x="170238" y="53051"/>
                </a:cubicBezTo>
                <a:lnTo>
                  <a:pt x="210189" y="53051"/>
                </a:lnTo>
                <a:cubicBezTo>
                  <a:pt x="223865" y="53051"/>
                  <a:pt x="236102" y="61352"/>
                  <a:pt x="241501" y="73983"/>
                </a:cubicBezTo>
                <a:lnTo>
                  <a:pt x="268134" y="136779"/>
                </a:lnTo>
                <a:cubicBezTo>
                  <a:pt x="282531" y="138223"/>
                  <a:pt x="293328" y="150493"/>
                  <a:pt x="293328" y="164929"/>
                </a:cubicBezTo>
                <a:lnTo>
                  <a:pt x="293328" y="212568"/>
                </a:lnTo>
                <a:cubicBezTo>
                  <a:pt x="293328" y="221590"/>
                  <a:pt x="286130" y="228808"/>
                  <a:pt x="277132" y="228808"/>
                </a:cubicBezTo>
                <a:lnTo>
                  <a:pt x="263456" y="228808"/>
                </a:lnTo>
                <a:cubicBezTo>
                  <a:pt x="261296" y="245409"/>
                  <a:pt x="246900" y="258401"/>
                  <a:pt x="229624" y="258401"/>
                </a:cubicBezTo>
                <a:cubicBezTo>
                  <a:pt x="212348" y="258401"/>
                  <a:pt x="197952" y="245409"/>
                  <a:pt x="195792" y="228808"/>
                </a:cubicBezTo>
                <a:lnTo>
                  <a:pt x="109413" y="228808"/>
                </a:lnTo>
                <a:cubicBezTo>
                  <a:pt x="106894" y="245409"/>
                  <a:pt x="92857" y="258401"/>
                  <a:pt x="75581" y="258401"/>
                </a:cubicBezTo>
                <a:cubicBezTo>
                  <a:pt x="58306" y="258401"/>
                  <a:pt x="43909" y="245409"/>
                  <a:pt x="41750" y="228808"/>
                </a:cubicBezTo>
                <a:lnTo>
                  <a:pt x="16196" y="228808"/>
                </a:lnTo>
                <a:cubicBezTo>
                  <a:pt x="7198" y="228808"/>
                  <a:pt x="0" y="221590"/>
                  <a:pt x="0" y="212568"/>
                </a:cubicBezTo>
                <a:lnTo>
                  <a:pt x="0" y="170704"/>
                </a:lnTo>
                <a:lnTo>
                  <a:pt x="0" y="87697"/>
                </a:lnTo>
                <a:cubicBezTo>
                  <a:pt x="0" y="85171"/>
                  <a:pt x="1799" y="83006"/>
                  <a:pt x="4319" y="83006"/>
                </a:cubicBezTo>
                <a:lnTo>
                  <a:pt x="41390" y="83006"/>
                </a:lnTo>
                <a:lnTo>
                  <a:pt x="41390" y="4331"/>
                </a:lnTo>
                <a:cubicBezTo>
                  <a:pt x="41390" y="1804"/>
                  <a:pt x="43549" y="0"/>
                  <a:pt x="45709" y="0"/>
                </a:cubicBezTo>
                <a:close/>
              </a:path>
            </a:pathLst>
          </a:custGeom>
          <a:solidFill>
            <a:schemeClr val="bg1"/>
          </a:solidFill>
          <a:ln>
            <a:noFill/>
          </a:ln>
        </p:spPr>
        <p:txBody>
          <a:bodyPr anchor="ctr"/>
          <a:lstStyle/>
          <a:p>
            <a:endParaRPr lang="en-US" sz="900">
              <a:latin typeface="Arial" panose="020B0604020202020204" pitchFamily="34" charset="0"/>
              <a:cs typeface="Arial" panose="020B0604020202020204" pitchFamily="34" charset="0"/>
            </a:endParaRPr>
          </a:p>
        </p:txBody>
      </p:sp>
      <p:sp>
        <p:nvSpPr>
          <p:cNvPr id="35" name="Freeform 949">
            <a:extLst>
              <a:ext uri="{FF2B5EF4-FFF2-40B4-BE49-F238E27FC236}">
                <a16:creationId xmlns:a16="http://schemas.microsoft.com/office/drawing/2014/main" id="{A33833FF-6570-D744-802A-D803BCC9A27E}"/>
              </a:ext>
            </a:extLst>
          </p:cNvPr>
          <p:cNvSpPr>
            <a:spLocks noChangeAspect="1"/>
          </p:cNvSpPr>
          <p:nvPr/>
        </p:nvSpPr>
        <p:spPr bwMode="auto">
          <a:xfrm>
            <a:off x="1685884" y="1641326"/>
            <a:ext cx="464342" cy="464342"/>
          </a:xfrm>
          <a:custGeom>
            <a:avLst/>
            <a:gdLst>
              <a:gd name="T0" fmla="*/ 1024419 w 293327"/>
              <a:gd name="T1" fmla="*/ 7648542 h 293759"/>
              <a:gd name="T2" fmla="*/ 692140 w 293327"/>
              <a:gd name="T3" fmla="*/ 7648542 h 293759"/>
              <a:gd name="T4" fmla="*/ 9611389 w 293327"/>
              <a:gd name="T5" fmla="*/ 7458004 h 293759"/>
              <a:gd name="T6" fmla="*/ 7519169 w 293327"/>
              <a:gd name="T7" fmla="*/ 8183367 h 293759"/>
              <a:gd name="T8" fmla="*/ 7506098 w 293327"/>
              <a:gd name="T9" fmla="*/ 8597812 h 293759"/>
              <a:gd name="T10" fmla="*/ 9519895 w 293327"/>
              <a:gd name="T11" fmla="*/ 7885464 h 293759"/>
              <a:gd name="T12" fmla="*/ 9611389 w 293327"/>
              <a:gd name="T13" fmla="*/ 7458004 h 293759"/>
              <a:gd name="T14" fmla="*/ 1673882 w 293327"/>
              <a:gd name="T15" fmla="*/ 9737626 h 293759"/>
              <a:gd name="T16" fmla="*/ 10343687 w 293327"/>
              <a:gd name="T17" fmla="*/ 8170401 h 293759"/>
              <a:gd name="T18" fmla="*/ 9546037 w 293327"/>
              <a:gd name="T19" fmla="*/ 8222154 h 293759"/>
              <a:gd name="T20" fmla="*/ 5871499 w 293327"/>
              <a:gd name="T21" fmla="*/ 9180669 h 293759"/>
              <a:gd name="T22" fmla="*/ 4289181 w 293327"/>
              <a:gd name="T23" fmla="*/ 8895723 h 293759"/>
              <a:gd name="T24" fmla="*/ 6904559 w 293327"/>
              <a:gd name="T25" fmla="*/ 8727317 h 293759"/>
              <a:gd name="T26" fmla="*/ 7087604 w 293327"/>
              <a:gd name="T27" fmla="*/ 7989047 h 293759"/>
              <a:gd name="T28" fmla="*/ 4576905 w 293327"/>
              <a:gd name="T29" fmla="*/ 7548643 h 293759"/>
              <a:gd name="T30" fmla="*/ 313910 w 293327"/>
              <a:gd name="T31" fmla="*/ 7134186 h 293759"/>
              <a:gd name="T32" fmla="*/ 1359972 w 293327"/>
              <a:gd name="T33" fmla="*/ 9685880 h 293759"/>
              <a:gd name="T34" fmla="*/ 313910 w 293327"/>
              <a:gd name="T35" fmla="*/ 7134186 h 293759"/>
              <a:gd name="T36" fmla="*/ 1516917 w 293327"/>
              <a:gd name="T37" fmla="*/ 6810337 h 293759"/>
              <a:gd name="T38" fmla="*/ 6773760 w 293327"/>
              <a:gd name="T39" fmla="*/ 7561594 h 293759"/>
              <a:gd name="T40" fmla="*/ 7414530 w 293327"/>
              <a:gd name="T41" fmla="*/ 7885464 h 293759"/>
              <a:gd name="T42" fmla="*/ 9820647 w 293327"/>
              <a:gd name="T43" fmla="*/ 7198905 h 293759"/>
              <a:gd name="T44" fmla="*/ 10016805 w 293327"/>
              <a:gd name="T45" fmla="*/ 7717049 h 293759"/>
              <a:gd name="T46" fmla="*/ 10657531 w 293327"/>
              <a:gd name="T47" fmla="*/ 8183367 h 293759"/>
              <a:gd name="T48" fmla="*/ 4864577 w 293327"/>
              <a:gd name="T49" fmla="*/ 10501849 h 293759"/>
              <a:gd name="T50" fmla="*/ 156867 w 293327"/>
              <a:gd name="T51" fmla="*/ 10009573 h 293759"/>
              <a:gd name="T52" fmla="*/ 0 w 293327"/>
              <a:gd name="T53" fmla="*/ 6965769 h 293759"/>
              <a:gd name="T54" fmla="*/ 6962182 w 293327"/>
              <a:gd name="T55" fmla="*/ 322741 h 293759"/>
              <a:gd name="T56" fmla="*/ 9881876 w 293327"/>
              <a:gd name="T57" fmla="*/ 1703812 h 293759"/>
              <a:gd name="T58" fmla="*/ 6962182 w 293327"/>
              <a:gd name="T59" fmla="*/ 322741 h 293759"/>
              <a:gd name="T60" fmla="*/ 5233922 w 293327"/>
              <a:gd name="T61" fmla="*/ 3523891 h 293759"/>
              <a:gd name="T62" fmla="*/ 5940931 w 293327"/>
              <a:gd name="T63" fmla="*/ 3188267 h 293759"/>
              <a:gd name="T64" fmla="*/ 6634871 w 293327"/>
              <a:gd name="T65" fmla="*/ 3523891 h 293759"/>
              <a:gd name="T66" fmla="*/ 5233922 w 293327"/>
              <a:gd name="T67" fmla="*/ 322741 h 293759"/>
              <a:gd name="T68" fmla="*/ 2000044 w 293327"/>
              <a:gd name="T69" fmla="*/ 1703812 h 293759"/>
              <a:gd name="T70" fmla="*/ 4906608 w 293327"/>
              <a:gd name="T71" fmla="*/ 322741 h 293759"/>
              <a:gd name="T72" fmla="*/ 1829770 w 293327"/>
              <a:gd name="T73" fmla="*/ 0 h 293759"/>
              <a:gd name="T74" fmla="*/ 10196100 w 293327"/>
              <a:gd name="T75" fmla="*/ 154906 h 293759"/>
              <a:gd name="T76" fmla="*/ 10039022 w 293327"/>
              <a:gd name="T77" fmla="*/ 2013599 h 293759"/>
              <a:gd name="T78" fmla="*/ 9724751 w 293327"/>
              <a:gd name="T79" fmla="*/ 6699326 h 293759"/>
              <a:gd name="T80" fmla="*/ 9397399 w 293327"/>
              <a:gd name="T81" fmla="*/ 6699326 h 293759"/>
              <a:gd name="T82" fmla="*/ 6962182 w 293327"/>
              <a:gd name="T83" fmla="*/ 2013599 h 293759"/>
              <a:gd name="T84" fmla="*/ 6883642 w 293327"/>
              <a:gd name="T85" fmla="*/ 3911178 h 293759"/>
              <a:gd name="T86" fmla="*/ 6726497 w 293327"/>
              <a:gd name="T87" fmla="*/ 3923993 h 293759"/>
              <a:gd name="T88" fmla="*/ 5142310 w 293327"/>
              <a:gd name="T89" fmla="*/ 3923993 h 293759"/>
              <a:gd name="T90" fmla="*/ 4906608 w 293327"/>
              <a:gd name="T91" fmla="*/ 3782032 h 293759"/>
              <a:gd name="T92" fmla="*/ 2484433 w 293327"/>
              <a:gd name="T93" fmla="*/ 2013599 h 293759"/>
              <a:gd name="T94" fmla="*/ 2314248 w 293327"/>
              <a:gd name="T95" fmla="*/ 6531494 h 293759"/>
              <a:gd name="T96" fmla="*/ 2157085 w 293327"/>
              <a:gd name="T97" fmla="*/ 2013599 h 293759"/>
              <a:gd name="T98" fmla="*/ 1672725 w 293327"/>
              <a:gd name="T99" fmla="*/ 1858717 h 293759"/>
              <a:gd name="T100" fmla="*/ 1829770 w 293327"/>
              <a:gd name="T101" fmla="*/ 0 h 2937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3327" h="293759">
                <a:moveTo>
                  <a:pt x="23622" y="209550"/>
                </a:moveTo>
                <a:cubicBezTo>
                  <a:pt x="26289" y="209550"/>
                  <a:pt x="28194" y="211382"/>
                  <a:pt x="28194" y="213946"/>
                </a:cubicBezTo>
                <a:cubicBezTo>
                  <a:pt x="28194" y="216511"/>
                  <a:pt x="26289" y="218709"/>
                  <a:pt x="23622" y="218709"/>
                </a:cubicBezTo>
                <a:cubicBezTo>
                  <a:pt x="20955" y="218709"/>
                  <a:pt x="19050" y="216511"/>
                  <a:pt x="19050" y="213946"/>
                </a:cubicBezTo>
                <a:cubicBezTo>
                  <a:pt x="19050" y="211382"/>
                  <a:pt x="20955" y="209550"/>
                  <a:pt x="23622" y="209550"/>
                </a:cubicBezTo>
                <a:close/>
                <a:moveTo>
                  <a:pt x="264534" y="208615"/>
                </a:moveTo>
                <a:cubicBezTo>
                  <a:pt x="262375" y="207529"/>
                  <a:pt x="251218" y="212239"/>
                  <a:pt x="243300" y="215862"/>
                </a:cubicBezTo>
                <a:cubicBezTo>
                  <a:pt x="233222" y="219847"/>
                  <a:pt x="220985" y="224920"/>
                  <a:pt x="206949" y="228905"/>
                </a:cubicBezTo>
                <a:cubicBezTo>
                  <a:pt x="207309" y="231079"/>
                  <a:pt x="207309" y="233615"/>
                  <a:pt x="207309" y="236151"/>
                </a:cubicBezTo>
                <a:cubicBezTo>
                  <a:pt x="206949" y="237238"/>
                  <a:pt x="206949" y="238688"/>
                  <a:pt x="206589" y="240499"/>
                </a:cubicBezTo>
                <a:cubicBezTo>
                  <a:pt x="229983" y="234340"/>
                  <a:pt x="247259" y="227094"/>
                  <a:pt x="259136" y="222021"/>
                </a:cubicBezTo>
                <a:cubicBezTo>
                  <a:pt x="260216" y="221297"/>
                  <a:pt x="261295" y="220934"/>
                  <a:pt x="262015" y="220572"/>
                </a:cubicBezTo>
                <a:cubicBezTo>
                  <a:pt x="265254" y="217674"/>
                  <a:pt x="267054" y="214775"/>
                  <a:pt x="267054" y="212601"/>
                </a:cubicBezTo>
                <a:cubicBezTo>
                  <a:pt x="267054" y="211877"/>
                  <a:pt x="267054" y="210427"/>
                  <a:pt x="264534" y="208615"/>
                </a:cubicBezTo>
                <a:close/>
                <a:moveTo>
                  <a:pt x="46069" y="199558"/>
                </a:moveTo>
                <a:lnTo>
                  <a:pt x="46069" y="272383"/>
                </a:lnTo>
                <a:cubicBezTo>
                  <a:pt x="66584" y="278542"/>
                  <a:pt x="186434" y="310788"/>
                  <a:pt x="277131" y="237963"/>
                </a:cubicBezTo>
                <a:cubicBezTo>
                  <a:pt x="279291" y="236514"/>
                  <a:pt x="284330" y="232166"/>
                  <a:pt x="284689" y="228543"/>
                </a:cubicBezTo>
                <a:cubicBezTo>
                  <a:pt x="284689" y="227456"/>
                  <a:pt x="284330" y="226007"/>
                  <a:pt x="282170" y="224195"/>
                </a:cubicBezTo>
                <a:cubicBezTo>
                  <a:pt x="280371" y="222746"/>
                  <a:pt x="271733" y="226369"/>
                  <a:pt x="262735" y="229992"/>
                </a:cubicBezTo>
                <a:cubicBezTo>
                  <a:pt x="247979" y="236514"/>
                  <a:pt x="225664" y="245934"/>
                  <a:pt x="192912" y="252818"/>
                </a:cubicBezTo>
                <a:cubicBezTo>
                  <a:pt x="185354" y="255354"/>
                  <a:pt x="174917" y="256803"/>
                  <a:pt x="161600" y="256803"/>
                </a:cubicBezTo>
                <a:cubicBezTo>
                  <a:pt x="150443" y="256803"/>
                  <a:pt x="137126" y="256079"/>
                  <a:pt x="122010" y="253542"/>
                </a:cubicBezTo>
                <a:cubicBezTo>
                  <a:pt x="119491" y="253542"/>
                  <a:pt x="118051" y="251369"/>
                  <a:pt x="118051" y="248832"/>
                </a:cubicBezTo>
                <a:cubicBezTo>
                  <a:pt x="118411" y="246296"/>
                  <a:pt x="120570" y="244485"/>
                  <a:pt x="123090" y="244847"/>
                </a:cubicBezTo>
                <a:cubicBezTo>
                  <a:pt x="163400" y="249919"/>
                  <a:pt x="181395" y="247383"/>
                  <a:pt x="190033" y="244122"/>
                </a:cubicBezTo>
                <a:cubicBezTo>
                  <a:pt x="197951" y="240862"/>
                  <a:pt x="198311" y="236876"/>
                  <a:pt x="198311" y="235427"/>
                </a:cubicBezTo>
                <a:cubicBezTo>
                  <a:pt x="198671" y="229992"/>
                  <a:pt x="197591" y="226007"/>
                  <a:pt x="195072" y="223471"/>
                </a:cubicBezTo>
                <a:cubicBezTo>
                  <a:pt x="191833" y="220210"/>
                  <a:pt x="186794" y="220210"/>
                  <a:pt x="186434" y="220210"/>
                </a:cubicBezTo>
                <a:cubicBezTo>
                  <a:pt x="142885" y="220934"/>
                  <a:pt x="135327" y="216224"/>
                  <a:pt x="125969" y="211152"/>
                </a:cubicBezTo>
                <a:cubicBezTo>
                  <a:pt x="116971" y="205717"/>
                  <a:pt x="106894" y="199558"/>
                  <a:pt x="46069" y="199558"/>
                </a:cubicBezTo>
                <a:close/>
                <a:moveTo>
                  <a:pt x="8638" y="199558"/>
                </a:moveTo>
                <a:lnTo>
                  <a:pt x="8638" y="270933"/>
                </a:lnTo>
                <a:lnTo>
                  <a:pt x="37431" y="270933"/>
                </a:lnTo>
                <a:lnTo>
                  <a:pt x="37431" y="199558"/>
                </a:lnTo>
                <a:lnTo>
                  <a:pt x="8638" y="199558"/>
                </a:lnTo>
                <a:close/>
                <a:moveTo>
                  <a:pt x="4319" y="190500"/>
                </a:moveTo>
                <a:lnTo>
                  <a:pt x="41750" y="190500"/>
                </a:lnTo>
                <a:cubicBezTo>
                  <a:pt x="108693" y="190500"/>
                  <a:pt x="120570" y="197021"/>
                  <a:pt x="130648" y="203181"/>
                </a:cubicBezTo>
                <a:cubicBezTo>
                  <a:pt x="138566" y="207891"/>
                  <a:pt x="145404" y="212239"/>
                  <a:pt x="186434" y="211514"/>
                </a:cubicBezTo>
                <a:cubicBezTo>
                  <a:pt x="186434" y="211514"/>
                  <a:pt x="195072" y="211152"/>
                  <a:pt x="201550" y="216949"/>
                </a:cubicBezTo>
                <a:cubicBezTo>
                  <a:pt x="202270" y="218398"/>
                  <a:pt x="203350" y="219123"/>
                  <a:pt x="204070" y="220572"/>
                </a:cubicBezTo>
                <a:cubicBezTo>
                  <a:pt x="217746" y="216587"/>
                  <a:pt x="229983" y="211514"/>
                  <a:pt x="239701" y="207529"/>
                </a:cubicBezTo>
                <a:cubicBezTo>
                  <a:pt x="254817" y="200645"/>
                  <a:pt x="263815" y="196659"/>
                  <a:pt x="270293" y="201369"/>
                </a:cubicBezTo>
                <a:cubicBezTo>
                  <a:pt x="274612" y="204992"/>
                  <a:pt x="275692" y="209340"/>
                  <a:pt x="276052" y="212239"/>
                </a:cubicBezTo>
                <a:cubicBezTo>
                  <a:pt x="276052" y="213326"/>
                  <a:pt x="275692" y="214775"/>
                  <a:pt x="275692" y="215862"/>
                </a:cubicBezTo>
                <a:cubicBezTo>
                  <a:pt x="280730" y="214413"/>
                  <a:pt x="284689" y="214775"/>
                  <a:pt x="287929" y="217311"/>
                </a:cubicBezTo>
                <a:cubicBezTo>
                  <a:pt x="292608" y="221297"/>
                  <a:pt x="293327" y="226007"/>
                  <a:pt x="293327" y="228905"/>
                </a:cubicBezTo>
                <a:cubicBezTo>
                  <a:pt x="292967" y="237963"/>
                  <a:pt x="283970" y="244485"/>
                  <a:pt x="282890" y="245209"/>
                </a:cubicBezTo>
                <a:cubicBezTo>
                  <a:pt x="234662" y="283252"/>
                  <a:pt x="179236" y="293759"/>
                  <a:pt x="133887" y="293759"/>
                </a:cubicBezTo>
                <a:cubicBezTo>
                  <a:pt x="84579" y="293759"/>
                  <a:pt x="46789" y="281803"/>
                  <a:pt x="41030" y="279991"/>
                </a:cubicBezTo>
                <a:lnTo>
                  <a:pt x="4319" y="279991"/>
                </a:lnTo>
                <a:cubicBezTo>
                  <a:pt x="1799" y="279991"/>
                  <a:pt x="0" y="278180"/>
                  <a:pt x="0" y="275281"/>
                </a:cubicBezTo>
                <a:lnTo>
                  <a:pt x="0" y="194848"/>
                </a:lnTo>
                <a:cubicBezTo>
                  <a:pt x="0" y="192311"/>
                  <a:pt x="1799" y="190500"/>
                  <a:pt x="4319" y="190500"/>
                </a:cubicBezTo>
                <a:close/>
                <a:moveTo>
                  <a:pt x="191620" y="9027"/>
                </a:moveTo>
                <a:lnTo>
                  <a:pt x="191620" y="47661"/>
                </a:lnTo>
                <a:lnTo>
                  <a:pt x="271978" y="47661"/>
                </a:lnTo>
                <a:lnTo>
                  <a:pt x="271978" y="9027"/>
                </a:lnTo>
                <a:lnTo>
                  <a:pt x="191620" y="9027"/>
                </a:lnTo>
                <a:close/>
                <a:moveTo>
                  <a:pt x="144053" y="9027"/>
                </a:moveTo>
                <a:lnTo>
                  <a:pt x="144053" y="98571"/>
                </a:lnTo>
                <a:lnTo>
                  <a:pt x="161350" y="89906"/>
                </a:lnTo>
                <a:cubicBezTo>
                  <a:pt x="162071" y="89184"/>
                  <a:pt x="162792" y="89184"/>
                  <a:pt x="163512" y="89184"/>
                </a:cubicBezTo>
                <a:cubicBezTo>
                  <a:pt x="164233" y="89184"/>
                  <a:pt x="164593" y="89184"/>
                  <a:pt x="165314" y="89906"/>
                </a:cubicBezTo>
                <a:lnTo>
                  <a:pt x="182611" y="98571"/>
                </a:lnTo>
                <a:lnTo>
                  <a:pt x="182611" y="9027"/>
                </a:lnTo>
                <a:lnTo>
                  <a:pt x="144053" y="9027"/>
                </a:lnTo>
                <a:close/>
                <a:moveTo>
                  <a:pt x="55046" y="9027"/>
                </a:moveTo>
                <a:lnTo>
                  <a:pt x="55046" y="47661"/>
                </a:lnTo>
                <a:lnTo>
                  <a:pt x="135044" y="47661"/>
                </a:lnTo>
                <a:lnTo>
                  <a:pt x="135044" y="9027"/>
                </a:lnTo>
                <a:lnTo>
                  <a:pt x="55046" y="9027"/>
                </a:lnTo>
                <a:close/>
                <a:moveTo>
                  <a:pt x="50361" y="0"/>
                </a:moveTo>
                <a:lnTo>
                  <a:pt x="276303" y="0"/>
                </a:lnTo>
                <a:cubicBezTo>
                  <a:pt x="278465" y="0"/>
                  <a:pt x="280627" y="1805"/>
                  <a:pt x="280627" y="4333"/>
                </a:cubicBezTo>
                <a:lnTo>
                  <a:pt x="280627" y="51994"/>
                </a:lnTo>
                <a:cubicBezTo>
                  <a:pt x="280627" y="54521"/>
                  <a:pt x="278465" y="56326"/>
                  <a:pt x="276303" y="56326"/>
                </a:cubicBezTo>
                <a:lnTo>
                  <a:pt x="267654" y="56326"/>
                </a:lnTo>
                <a:lnTo>
                  <a:pt x="267654" y="187394"/>
                </a:lnTo>
                <a:cubicBezTo>
                  <a:pt x="267654" y="189560"/>
                  <a:pt x="265492" y="191727"/>
                  <a:pt x="263330" y="191727"/>
                </a:cubicBezTo>
                <a:cubicBezTo>
                  <a:pt x="260807" y="191727"/>
                  <a:pt x="258645" y="189560"/>
                  <a:pt x="258645" y="187394"/>
                </a:cubicBezTo>
                <a:lnTo>
                  <a:pt x="258645" y="56326"/>
                </a:lnTo>
                <a:lnTo>
                  <a:pt x="191620" y="56326"/>
                </a:lnTo>
                <a:lnTo>
                  <a:pt x="191620" y="105793"/>
                </a:lnTo>
                <a:cubicBezTo>
                  <a:pt x="191620" y="107237"/>
                  <a:pt x="190899" y="108681"/>
                  <a:pt x="189458" y="109403"/>
                </a:cubicBezTo>
                <a:cubicBezTo>
                  <a:pt x="188737" y="110126"/>
                  <a:pt x="188016" y="110126"/>
                  <a:pt x="187296" y="110126"/>
                </a:cubicBezTo>
                <a:cubicBezTo>
                  <a:pt x="186575" y="110126"/>
                  <a:pt x="185494" y="110126"/>
                  <a:pt x="185133" y="109764"/>
                </a:cubicBezTo>
                <a:lnTo>
                  <a:pt x="163512" y="98571"/>
                </a:lnTo>
                <a:lnTo>
                  <a:pt x="141531" y="109764"/>
                </a:lnTo>
                <a:cubicBezTo>
                  <a:pt x="140089" y="110487"/>
                  <a:pt x="138648" y="110487"/>
                  <a:pt x="137206" y="109403"/>
                </a:cubicBezTo>
                <a:cubicBezTo>
                  <a:pt x="136125" y="108681"/>
                  <a:pt x="135044" y="107237"/>
                  <a:pt x="135044" y="105793"/>
                </a:cubicBezTo>
                <a:lnTo>
                  <a:pt x="135044" y="56326"/>
                </a:lnTo>
                <a:lnTo>
                  <a:pt x="68379" y="56326"/>
                </a:lnTo>
                <a:lnTo>
                  <a:pt x="68379" y="178006"/>
                </a:lnTo>
                <a:cubicBezTo>
                  <a:pt x="68379" y="180895"/>
                  <a:pt x="66217" y="182700"/>
                  <a:pt x="63695" y="182700"/>
                </a:cubicBezTo>
                <a:cubicBezTo>
                  <a:pt x="61172" y="182700"/>
                  <a:pt x="59370" y="180895"/>
                  <a:pt x="59370" y="178006"/>
                </a:cubicBezTo>
                <a:lnTo>
                  <a:pt x="59370" y="56326"/>
                </a:lnTo>
                <a:lnTo>
                  <a:pt x="50361" y="56326"/>
                </a:lnTo>
                <a:cubicBezTo>
                  <a:pt x="48199" y="56326"/>
                  <a:pt x="46037" y="54521"/>
                  <a:pt x="46037" y="51994"/>
                </a:cubicBezTo>
                <a:lnTo>
                  <a:pt x="46037" y="4333"/>
                </a:lnTo>
                <a:cubicBezTo>
                  <a:pt x="46037" y="1805"/>
                  <a:pt x="48199" y="0"/>
                  <a:pt x="50361" y="0"/>
                </a:cubicBezTo>
                <a:close/>
              </a:path>
            </a:pathLst>
          </a:custGeom>
          <a:solidFill>
            <a:schemeClr val="bg1"/>
          </a:solidFill>
          <a:ln>
            <a:noFill/>
          </a:ln>
        </p:spPr>
        <p:txBody>
          <a:bodyPr anchor="ctr"/>
          <a:lstStyle/>
          <a:p>
            <a:endParaRPr lang="en-US" sz="900">
              <a:latin typeface="Arial" panose="020B0604020202020204" pitchFamily="34" charset="0"/>
              <a:cs typeface="Arial" panose="020B0604020202020204" pitchFamily="34" charset="0"/>
            </a:endParaRPr>
          </a:p>
        </p:txBody>
      </p:sp>
      <p:pic>
        <p:nvPicPr>
          <p:cNvPr id="16" name="Graphic 15" descr="Link outline">
            <a:extLst>
              <a:ext uri="{FF2B5EF4-FFF2-40B4-BE49-F238E27FC236}">
                <a16:creationId xmlns:a16="http://schemas.microsoft.com/office/drawing/2014/main" id="{F150A417-252D-E94F-A356-5E577B69E5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0262" y="1439280"/>
            <a:ext cx="914400" cy="914400"/>
          </a:xfrm>
          <a:prstGeom prst="rect">
            <a:avLst/>
          </a:prstGeom>
        </p:spPr>
      </p:pic>
    </p:spTree>
    <p:extLst>
      <p:ext uri="{BB962C8B-B14F-4D97-AF65-F5344CB8AC3E}">
        <p14:creationId xmlns:p14="http://schemas.microsoft.com/office/powerpoint/2010/main" val="3478244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260355"/>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Pillar 2  Implementation Strategy</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sp>
        <p:nvSpPr>
          <p:cNvPr id="5" name="Rounded Rectangle 8">
            <a:extLst>
              <a:ext uri="{FF2B5EF4-FFF2-40B4-BE49-F238E27FC236}">
                <a16:creationId xmlns:a16="http://schemas.microsoft.com/office/drawing/2014/main" id="{332A1A21-9EA3-7490-50E3-4343782ECC6F}"/>
              </a:ext>
            </a:extLst>
          </p:cNvPr>
          <p:cNvSpPr/>
          <p:nvPr/>
        </p:nvSpPr>
        <p:spPr>
          <a:xfrm>
            <a:off x="925289" y="1092530"/>
            <a:ext cx="10095012" cy="5082639"/>
          </a:xfrm>
          <a:prstGeom prst="roundRect">
            <a:avLst/>
          </a:prstGeom>
          <a:noFill/>
          <a:ln w="38100">
            <a:solidFill>
              <a:srgbClr val="005E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14"/>
          </a:p>
        </p:txBody>
      </p:sp>
      <p:pic>
        <p:nvPicPr>
          <p:cNvPr id="6" name="Picture 5" descr="Icon&#10;&#10;Description automatically generated">
            <a:extLst>
              <a:ext uri="{FF2B5EF4-FFF2-40B4-BE49-F238E27FC236}">
                <a16:creationId xmlns:a16="http://schemas.microsoft.com/office/drawing/2014/main" id="{AA7FC417-75E0-AB6C-780A-0604A096D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874" y="363626"/>
            <a:ext cx="1431298" cy="1399928"/>
          </a:xfrm>
          <a:prstGeom prst="ellipse">
            <a:avLst/>
          </a:prstGeom>
        </p:spPr>
      </p:pic>
      <p:sp>
        <p:nvSpPr>
          <p:cNvPr id="7" name="TextBox 6">
            <a:extLst>
              <a:ext uri="{FF2B5EF4-FFF2-40B4-BE49-F238E27FC236}">
                <a16:creationId xmlns:a16="http://schemas.microsoft.com/office/drawing/2014/main" id="{91D1CBC0-0EE0-8793-834D-F36CD1EBAD6A}"/>
              </a:ext>
            </a:extLst>
          </p:cNvPr>
          <p:cNvSpPr txBox="1"/>
          <p:nvPr/>
        </p:nvSpPr>
        <p:spPr>
          <a:xfrm>
            <a:off x="1276350" y="1207275"/>
            <a:ext cx="9565821" cy="6370975"/>
          </a:xfrm>
          <a:prstGeom prst="rect">
            <a:avLst/>
          </a:prstGeom>
          <a:noFill/>
        </p:spPr>
        <p:txBody>
          <a:bodyPr wrap="square" rtlCol="0">
            <a:spAutoFit/>
          </a:bodyPr>
          <a:lstStyle/>
          <a:p>
            <a:r>
              <a:rPr lang="en-US" sz="2400" b="1" dirty="0">
                <a:solidFill>
                  <a:srgbClr val="242424"/>
                </a:solidFill>
                <a:ea typeface="Roboto" panose="02000000000000000000" pitchFamily="2" charset="0"/>
                <a:cs typeface="Roboto" panose="02000000000000000000" pitchFamily="2" charset="0"/>
              </a:rPr>
              <a:t>Outcome 1</a:t>
            </a:r>
            <a:r>
              <a:rPr lang="en-US" sz="2400" dirty="0">
                <a:solidFill>
                  <a:srgbClr val="242424"/>
                </a:solidFill>
                <a:ea typeface="Roboto" panose="02000000000000000000" pitchFamily="2" charset="0"/>
                <a:cs typeface="Roboto" panose="02000000000000000000" pitchFamily="2" charset="0"/>
              </a:rPr>
              <a:t>: Observations meet the data requirements to monitor high-impact hazards</a:t>
            </a:r>
          </a:p>
          <a:p>
            <a:pPr marL="285764" indent="-285764">
              <a:buFont typeface="Arial" panose="020B0604020202020204" pitchFamily="34" charset="0"/>
              <a:buChar char="•"/>
            </a:pPr>
            <a:endParaRPr lang="en-US" sz="2400" dirty="0">
              <a:solidFill>
                <a:srgbClr val="242424"/>
              </a:solidFill>
              <a:ea typeface="Roboto" panose="02000000000000000000" pitchFamily="2" charset="0"/>
              <a:cs typeface="Roboto" panose="02000000000000000000" pitchFamily="2" charset="0"/>
            </a:endParaRPr>
          </a:p>
          <a:p>
            <a:r>
              <a:rPr lang="en-US" sz="2400" b="1" dirty="0">
                <a:solidFill>
                  <a:srgbClr val="242424"/>
                </a:solidFill>
                <a:ea typeface="Roboto" panose="02000000000000000000" pitchFamily="2" charset="0"/>
                <a:cs typeface="Roboto" panose="02000000000000000000" pitchFamily="2" charset="0"/>
              </a:rPr>
              <a:t>Outcome 2</a:t>
            </a:r>
            <a:r>
              <a:rPr lang="en-US" sz="2400" dirty="0">
                <a:solidFill>
                  <a:srgbClr val="242424"/>
                </a:solidFill>
                <a:ea typeface="Roboto" panose="02000000000000000000" pitchFamily="2" charset="0"/>
                <a:cs typeface="Roboto" panose="02000000000000000000" pitchFamily="2" charset="0"/>
              </a:rPr>
              <a:t>: Enhanced global, regional and national data management and processing for forecasting and warning systems</a:t>
            </a:r>
          </a:p>
          <a:p>
            <a:pPr marL="285764" indent="-285764">
              <a:buFont typeface="Arial" panose="020B0604020202020204" pitchFamily="34" charset="0"/>
              <a:buChar char="•"/>
            </a:pPr>
            <a:endParaRPr lang="en-US" sz="2400" dirty="0">
              <a:solidFill>
                <a:srgbClr val="242424"/>
              </a:solidFill>
              <a:ea typeface="Roboto" panose="02000000000000000000" pitchFamily="2" charset="0"/>
              <a:cs typeface="Roboto" panose="02000000000000000000" pitchFamily="2" charset="0"/>
            </a:endParaRPr>
          </a:p>
          <a:p>
            <a:r>
              <a:rPr lang="en-US" sz="2400" b="1" dirty="0">
                <a:solidFill>
                  <a:srgbClr val="242424"/>
                </a:solidFill>
                <a:ea typeface="Roboto" panose="02000000000000000000" pitchFamily="2" charset="0"/>
                <a:cs typeface="Roboto" panose="02000000000000000000" pitchFamily="2" charset="0"/>
              </a:rPr>
              <a:t>Outcome 3</a:t>
            </a:r>
            <a:r>
              <a:rPr lang="en-US" sz="2400" dirty="0">
                <a:solidFill>
                  <a:srgbClr val="242424"/>
                </a:solidFill>
                <a:ea typeface="Roboto" panose="02000000000000000000" pitchFamily="2" charset="0"/>
                <a:cs typeface="Roboto" panose="02000000000000000000" pitchFamily="2" charset="0"/>
              </a:rPr>
              <a:t>: All priority </a:t>
            </a:r>
            <a:r>
              <a:rPr lang="en-US" sz="2400" dirty="0" err="1">
                <a:solidFill>
                  <a:srgbClr val="242424"/>
                </a:solidFill>
                <a:ea typeface="Roboto" panose="02000000000000000000" pitchFamily="2" charset="0"/>
                <a:cs typeface="Roboto" panose="02000000000000000000" pitchFamily="2" charset="0"/>
              </a:rPr>
              <a:t>hydromet</a:t>
            </a:r>
            <a:r>
              <a:rPr lang="en-US" sz="2400" dirty="0">
                <a:solidFill>
                  <a:srgbClr val="242424"/>
                </a:solidFill>
                <a:ea typeface="Roboto" panose="02000000000000000000" pitchFamily="2" charset="0"/>
                <a:cs typeface="Roboto" panose="02000000000000000000" pitchFamily="2" charset="0"/>
              </a:rPr>
              <a:t> hazards are forecasted</a:t>
            </a:r>
          </a:p>
          <a:p>
            <a:pPr marL="285764" indent="-285764">
              <a:buFont typeface="Arial" panose="020B0604020202020204" pitchFamily="34" charset="0"/>
              <a:buChar char="•"/>
            </a:pPr>
            <a:endParaRPr lang="en-US" sz="2400" dirty="0">
              <a:solidFill>
                <a:srgbClr val="242424"/>
              </a:solidFill>
              <a:ea typeface="Roboto" panose="02000000000000000000" pitchFamily="2" charset="0"/>
              <a:cs typeface="Roboto" panose="02000000000000000000" pitchFamily="2" charset="0"/>
            </a:endParaRPr>
          </a:p>
          <a:p>
            <a:r>
              <a:rPr lang="en-US" sz="2400" b="1" dirty="0">
                <a:solidFill>
                  <a:srgbClr val="242424"/>
                </a:solidFill>
                <a:ea typeface="Roboto" panose="02000000000000000000" pitchFamily="2" charset="0"/>
                <a:cs typeface="Roboto" panose="02000000000000000000" pitchFamily="2" charset="0"/>
              </a:rPr>
              <a:t>Outcome 4</a:t>
            </a:r>
            <a:r>
              <a:rPr lang="en-US" sz="2400" dirty="0">
                <a:solidFill>
                  <a:srgbClr val="242424"/>
                </a:solidFill>
                <a:ea typeface="Roboto" panose="02000000000000000000" pitchFamily="2" charset="0"/>
                <a:cs typeface="Roboto" panose="02000000000000000000" pitchFamily="2" charset="0"/>
              </a:rPr>
              <a:t>: Warnings produced and disseminated in an efficient and timely manner for </a:t>
            </a:r>
            <a:r>
              <a:rPr lang="en-GB" sz="2400" dirty="0">
                <a:solidFill>
                  <a:srgbClr val="242424"/>
                </a:solidFill>
                <a:ea typeface="Roboto" panose="02000000000000000000" pitchFamily="2" charset="0"/>
                <a:cs typeface="Roboto" panose="02000000000000000000" pitchFamily="2" charset="0"/>
              </a:rPr>
              <a:t>all </a:t>
            </a:r>
            <a:r>
              <a:rPr lang="en-US" sz="2400" dirty="0">
                <a:solidFill>
                  <a:srgbClr val="242424"/>
                </a:solidFill>
                <a:ea typeface="Roboto" panose="02000000000000000000" pitchFamily="2" charset="0"/>
                <a:cs typeface="Roboto" panose="02000000000000000000" pitchFamily="2" charset="0"/>
              </a:rPr>
              <a:t>priority hazards</a:t>
            </a:r>
          </a:p>
          <a:p>
            <a:pPr marL="285764" indent="-285764">
              <a:buFont typeface="Arial" panose="020B0604020202020204" pitchFamily="34" charset="0"/>
              <a:buChar char="•"/>
            </a:pPr>
            <a:endParaRPr lang="en-US" sz="2400" dirty="0">
              <a:solidFill>
                <a:srgbClr val="242424"/>
              </a:solidFill>
              <a:ea typeface="Roboto" panose="02000000000000000000" pitchFamily="2" charset="0"/>
              <a:cs typeface="Roboto" panose="02000000000000000000" pitchFamily="2" charset="0"/>
            </a:endParaRPr>
          </a:p>
          <a:p>
            <a:r>
              <a:rPr lang="en-US" sz="2400" b="1" dirty="0">
                <a:solidFill>
                  <a:srgbClr val="242424"/>
                </a:solidFill>
                <a:ea typeface="Roboto" panose="02000000000000000000" pitchFamily="2" charset="0"/>
                <a:cs typeface="Roboto" panose="02000000000000000000" pitchFamily="2" charset="0"/>
              </a:rPr>
              <a:t>Outcome 5</a:t>
            </a:r>
            <a:r>
              <a:rPr lang="en-US" sz="2400" dirty="0">
                <a:solidFill>
                  <a:srgbClr val="242424"/>
                </a:solidFill>
                <a:ea typeface="Roboto" panose="02000000000000000000" pitchFamily="2" charset="0"/>
                <a:cs typeface="Roboto" panose="02000000000000000000" pitchFamily="2" charset="0"/>
              </a:rPr>
              <a:t>: </a:t>
            </a:r>
            <a:r>
              <a:rPr lang="en-GB" sz="2400" dirty="0">
                <a:solidFill>
                  <a:srgbClr val="242424"/>
                </a:solidFill>
                <a:ea typeface="Roboto" panose="02000000000000000000" pitchFamily="2" charset="0"/>
                <a:cs typeface="Roboto" panose="02000000000000000000" pitchFamily="2" charset="0"/>
              </a:rPr>
              <a:t>Relevant </a:t>
            </a:r>
            <a:r>
              <a:rPr lang="en-US" sz="2400" dirty="0">
                <a:solidFill>
                  <a:srgbClr val="242424"/>
                </a:solidFill>
                <a:ea typeface="Roboto" panose="02000000000000000000" pitchFamily="2" charset="0"/>
                <a:cs typeface="Roboto" panose="02000000000000000000" pitchFamily="2" charset="0"/>
              </a:rPr>
              <a:t>policy, institutional mechanisms and stakeholder engagement processes are in place to support MHEWSs</a:t>
            </a:r>
            <a:endParaRPr lang="en-GB" sz="2400" dirty="0">
              <a:solidFill>
                <a:srgbClr val="242424"/>
              </a:solidFill>
              <a:ea typeface="Roboto" panose="02000000000000000000" pitchFamily="2" charset="0"/>
              <a:cs typeface="Roboto" panose="02000000000000000000" pitchFamily="2" charset="0"/>
            </a:endParaRPr>
          </a:p>
          <a:p>
            <a:pPr marL="285764" indent="-285764">
              <a:buFont typeface="Arial" panose="020B0604020202020204" pitchFamily="34" charset="0"/>
              <a:buChar char="•"/>
            </a:pPr>
            <a:endParaRPr lang="en-US" sz="2400" dirty="0">
              <a:ea typeface="Calibri" panose="020F0502020204030204" pitchFamily="34" charset="0"/>
              <a:cs typeface="Arial" panose="020B0604020202020204" pitchFamily="34" charset="0"/>
            </a:endParaRPr>
          </a:p>
          <a:p>
            <a:pPr marL="285764" indent="-285764">
              <a:buFont typeface="Arial" panose="020B0604020202020204" pitchFamily="34" charset="0"/>
              <a:buChar char="•"/>
            </a:pPr>
            <a:endParaRPr lang="en-US" sz="2400" dirty="0">
              <a:ea typeface="Calibri" panose="020F0502020204030204" pitchFamily="34" charset="0"/>
              <a:cs typeface="Arial" panose="020B0604020202020204" pitchFamily="34" charset="0"/>
            </a:endParaRPr>
          </a:p>
          <a:p>
            <a:pPr marL="285764" indent="-285764">
              <a:buFont typeface="Arial" panose="020B0604020202020204" pitchFamily="34" charset="0"/>
              <a:buChar char="•"/>
            </a:pPr>
            <a:endParaRPr lang="en-US" sz="2400" dirty="0">
              <a:ea typeface="Calibri" panose="020F0502020204030204" pitchFamily="34" charset="0"/>
              <a:cs typeface="Arial" panose="020B0604020202020204" pitchFamily="34" charset="0"/>
            </a:endParaRPr>
          </a:p>
          <a:p>
            <a:pPr marL="285764" indent="-285764">
              <a:buFont typeface="Arial" panose="020B0604020202020204" pitchFamily="34" charset="0"/>
              <a:buChar char="•"/>
            </a:pPr>
            <a:endParaRPr lang="en-GB" sz="2400" dirty="0"/>
          </a:p>
        </p:txBody>
      </p:sp>
    </p:spTree>
    <p:extLst>
      <p:ext uri="{BB962C8B-B14F-4D97-AF65-F5344CB8AC3E}">
        <p14:creationId xmlns:p14="http://schemas.microsoft.com/office/powerpoint/2010/main" val="3847597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CF92F3-1228-0345-8906-30F3B348E4EB}"/>
              </a:ext>
            </a:extLst>
          </p:cNvPr>
          <p:cNvSpPr/>
          <p:nvPr/>
        </p:nvSpPr>
        <p:spPr>
          <a:xfrm>
            <a:off x="429464" y="6294046"/>
            <a:ext cx="4250211" cy="4089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3"/>
          </a:p>
        </p:txBody>
      </p:sp>
      <p:sp>
        <p:nvSpPr>
          <p:cNvPr id="2" name="Title 1">
            <a:extLst>
              <a:ext uri="{FF2B5EF4-FFF2-40B4-BE49-F238E27FC236}">
                <a16:creationId xmlns:a16="http://schemas.microsoft.com/office/drawing/2014/main" id="{1813BA07-05F2-48CE-436B-66D1DA972CE1}"/>
              </a:ext>
            </a:extLst>
          </p:cNvPr>
          <p:cNvSpPr>
            <a:spLocks noGrp="1"/>
          </p:cNvSpPr>
          <p:nvPr>
            <p:ph type="title"/>
          </p:nvPr>
        </p:nvSpPr>
        <p:spPr>
          <a:xfrm>
            <a:off x="3472001" y="365286"/>
            <a:ext cx="8472042" cy="1164824"/>
          </a:xfrm>
        </p:spPr>
        <p:txBody>
          <a:bodyPr>
            <a:normAutofit/>
          </a:bodyPr>
          <a:lstStyle/>
          <a:p>
            <a:pPr algn="r"/>
            <a:r>
              <a:rPr lang="en-GB" b="1">
                <a:solidFill>
                  <a:schemeClr val="accent1">
                    <a:lumMod val="75000"/>
                  </a:schemeClr>
                </a:solidFill>
              </a:rPr>
              <a:t>Designed process for the implementation of the roll-out phase</a:t>
            </a:r>
          </a:p>
        </p:txBody>
      </p:sp>
      <p:pic>
        <p:nvPicPr>
          <p:cNvPr id="3" name="Picture 2">
            <a:extLst>
              <a:ext uri="{FF2B5EF4-FFF2-40B4-BE49-F238E27FC236}">
                <a16:creationId xmlns:a16="http://schemas.microsoft.com/office/drawing/2014/main" id="{A87F1F69-893B-286B-CDD9-C13BBAE96632}"/>
              </a:ext>
            </a:extLst>
          </p:cNvPr>
          <p:cNvPicPr>
            <a:picLocks noChangeAspect="1"/>
          </p:cNvPicPr>
          <p:nvPr/>
        </p:nvPicPr>
        <p:blipFill>
          <a:blip r:embed="rId3"/>
          <a:stretch>
            <a:fillRect/>
          </a:stretch>
        </p:blipFill>
        <p:spPr>
          <a:xfrm>
            <a:off x="280248" y="209150"/>
            <a:ext cx="1797542" cy="1113969"/>
          </a:xfrm>
          <a:prstGeom prst="rect">
            <a:avLst/>
          </a:prstGeom>
        </p:spPr>
      </p:pic>
      <p:grpSp>
        <p:nvGrpSpPr>
          <p:cNvPr id="4" name="Google Shape;434;p3">
            <a:extLst>
              <a:ext uri="{FF2B5EF4-FFF2-40B4-BE49-F238E27FC236}">
                <a16:creationId xmlns:a16="http://schemas.microsoft.com/office/drawing/2014/main" id="{0151CFD0-8659-3D4E-A439-07577F437BC0}"/>
              </a:ext>
            </a:extLst>
          </p:cNvPr>
          <p:cNvGrpSpPr/>
          <p:nvPr/>
        </p:nvGrpSpPr>
        <p:grpSpPr>
          <a:xfrm>
            <a:off x="275925" y="1864552"/>
            <a:ext cx="11792378" cy="2322677"/>
            <a:chOff x="477952" y="1371890"/>
            <a:chExt cx="9874535" cy="1899990"/>
          </a:xfrm>
        </p:grpSpPr>
        <p:sp>
          <p:nvSpPr>
            <p:cNvPr id="5" name="Google Shape;435;p3">
              <a:extLst>
                <a:ext uri="{FF2B5EF4-FFF2-40B4-BE49-F238E27FC236}">
                  <a16:creationId xmlns:a16="http://schemas.microsoft.com/office/drawing/2014/main" id="{7EEE2AFA-3D59-3D4A-C52A-D3D1C581BBAB}"/>
                </a:ext>
              </a:extLst>
            </p:cNvPr>
            <p:cNvSpPr/>
            <p:nvPr/>
          </p:nvSpPr>
          <p:spPr>
            <a:xfrm>
              <a:off x="8331333" y="1371890"/>
              <a:ext cx="2021154" cy="1899990"/>
            </a:xfrm>
            <a:prstGeom prst="ellipse">
              <a:avLst/>
            </a:prstGeom>
            <a:solidFill>
              <a:srgbClr val="032F5D"/>
            </a:solidFill>
            <a:ln w="12700" cap="flat" cmpd="sng">
              <a:solidFill>
                <a:schemeClr val="lt1"/>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6" name="Google Shape;436;p3">
              <a:extLst>
                <a:ext uri="{FF2B5EF4-FFF2-40B4-BE49-F238E27FC236}">
                  <a16:creationId xmlns:a16="http://schemas.microsoft.com/office/drawing/2014/main" id="{5636FA24-0579-9C24-63DF-9EC372AED73D}"/>
                </a:ext>
              </a:extLst>
            </p:cNvPr>
            <p:cNvSpPr/>
            <p:nvPr/>
          </p:nvSpPr>
          <p:spPr>
            <a:xfrm>
              <a:off x="8394016" y="1435234"/>
              <a:ext cx="1773303" cy="1773302"/>
            </a:xfrm>
            <a:prstGeom prst="ellipse">
              <a:avLst/>
            </a:prstGeom>
            <a:solidFill>
              <a:schemeClr val="lt1">
                <a:alpha val="89803"/>
              </a:schemeClr>
            </a:solidFill>
            <a:ln w="12700" cap="flat" cmpd="sng">
              <a:solidFill>
                <a:srgbClr val="032F5D"/>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7" name="Google Shape;437;p3">
              <a:extLst>
                <a:ext uri="{FF2B5EF4-FFF2-40B4-BE49-F238E27FC236}">
                  <a16:creationId xmlns:a16="http://schemas.microsoft.com/office/drawing/2014/main" id="{6D18DB3B-EF1D-9D35-48B8-4CA85CE8A068}"/>
                </a:ext>
              </a:extLst>
            </p:cNvPr>
            <p:cNvSpPr txBox="1"/>
            <p:nvPr/>
          </p:nvSpPr>
          <p:spPr>
            <a:xfrm>
              <a:off x="8647777" y="1688611"/>
              <a:ext cx="1417592" cy="1266549"/>
            </a:xfrm>
            <a:prstGeom prst="rect">
              <a:avLst/>
            </a:prstGeom>
            <a:noFill/>
            <a:ln>
              <a:noFill/>
            </a:ln>
          </p:spPr>
          <p:txBody>
            <a:bodyPr spcFirstLastPara="1" wrap="square" lIns="29198" tIns="29198" rIns="29198" bIns="29198" anchor="ctr" anchorCtr="0">
              <a:noAutofit/>
            </a:bodyPr>
            <a:lstStyle/>
            <a:p>
              <a:pPr algn="ctr">
                <a:lnSpc>
                  <a:spcPct val="90000"/>
                </a:lnSpc>
                <a:buClr>
                  <a:schemeClr val="dk2"/>
                </a:buClr>
                <a:buSzPts val="2300"/>
              </a:pPr>
              <a:r>
                <a:rPr lang="en-GB" sz="2300">
                  <a:solidFill>
                    <a:schemeClr val="dk2"/>
                  </a:solidFill>
                  <a:latin typeface="Public Sans"/>
                  <a:ea typeface="Public Sans"/>
                  <a:cs typeface="Public Sans"/>
                  <a:sym typeface="Public Sans"/>
                </a:rPr>
                <a:t>Step 5: </a:t>
              </a:r>
            </a:p>
            <a:p>
              <a:pPr algn="ctr">
                <a:lnSpc>
                  <a:spcPct val="90000"/>
                </a:lnSpc>
                <a:buClr>
                  <a:schemeClr val="dk2"/>
                </a:buClr>
                <a:buSzPts val="2300"/>
              </a:pPr>
              <a:r>
                <a:rPr lang="en-GB" sz="2099">
                  <a:solidFill>
                    <a:schemeClr val="dk2"/>
                  </a:solidFill>
                  <a:latin typeface="Public Sans"/>
                  <a:ea typeface="Public Sans"/>
                  <a:cs typeface="Public Sans"/>
                  <a:sym typeface="Public Sans"/>
                </a:rPr>
                <a:t>Roadmap</a:t>
              </a:r>
            </a:p>
            <a:p>
              <a:pPr algn="ctr">
                <a:lnSpc>
                  <a:spcPct val="90000"/>
                </a:lnSpc>
                <a:buClr>
                  <a:schemeClr val="dk2"/>
                </a:buClr>
                <a:buSzPts val="2300"/>
              </a:pPr>
              <a:r>
                <a:rPr lang="en-GB" sz="2099">
                  <a:solidFill>
                    <a:schemeClr val="dk2"/>
                  </a:solidFill>
                  <a:latin typeface="Public Sans"/>
                  <a:ea typeface="Public Sans"/>
                  <a:cs typeface="Public Sans"/>
                  <a:sym typeface="Public Sans"/>
                </a:rPr>
                <a:t>Implementation</a:t>
              </a:r>
              <a:endParaRPr sz="2099"/>
            </a:p>
          </p:txBody>
        </p:sp>
        <p:sp>
          <p:nvSpPr>
            <p:cNvPr id="8" name="Google Shape;438;p3">
              <a:extLst>
                <a:ext uri="{FF2B5EF4-FFF2-40B4-BE49-F238E27FC236}">
                  <a16:creationId xmlns:a16="http://schemas.microsoft.com/office/drawing/2014/main" id="{D3BEB688-F66A-1320-A2A4-7A66C2683D42}"/>
                </a:ext>
              </a:extLst>
            </p:cNvPr>
            <p:cNvSpPr/>
            <p:nvPr/>
          </p:nvSpPr>
          <p:spPr>
            <a:xfrm rot="2700000">
              <a:off x="6367059" y="1371989"/>
              <a:ext cx="1899459" cy="1899459"/>
            </a:xfrm>
            <a:prstGeom prst="teardrop">
              <a:avLst>
                <a:gd name="adj" fmla="val 10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9" name="Google Shape;439;p3">
              <a:extLst>
                <a:ext uri="{FF2B5EF4-FFF2-40B4-BE49-F238E27FC236}">
                  <a16:creationId xmlns:a16="http://schemas.microsoft.com/office/drawing/2014/main" id="{3054ECFE-C9A7-8E0B-68AB-5F61C98281EB}"/>
                </a:ext>
              </a:extLst>
            </p:cNvPr>
            <p:cNvSpPr/>
            <p:nvPr/>
          </p:nvSpPr>
          <p:spPr>
            <a:xfrm>
              <a:off x="6431654" y="1435234"/>
              <a:ext cx="1773303" cy="1773302"/>
            </a:xfrm>
            <a:prstGeom prst="ellipse">
              <a:avLst/>
            </a:prstGeom>
            <a:solidFill>
              <a:schemeClr val="lt1">
                <a:alpha val="89803"/>
              </a:schemeClr>
            </a:solidFill>
            <a:ln w="12700" cap="flat" cmpd="sng">
              <a:solidFill>
                <a:schemeClr val="accent3"/>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10" name="Google Shape;440;p3">
              <a:extLst>
                <a:ext uri="{FF2B5EF4-FFF2-40B4-BE49-F238E27FC236}">
                  <a16:creationId xmlns:a16="http://schemas.microsoft.com/office/drawing/2014/main" id="{EC0C0822-5CC9-9FCD-A487-D1F259DDF631}"/>
                </a:ext>
              </a:extLst>
            </p:cNvPr>
            <p:cNvSpPr txBox="1"/>
            <p:nvPr/>
          </p:nvSpPr>
          <p:spPr>
            <a:xfrm>
              <a:off x="6684405" y="1688611"/>
              <a:ext cx="1353919" cy="1266549"/>
            </a:xfrm>
            <a:prstGeom prst="rect">
              <a:avLst/>
            </a:prstGeom>
            <a:noFill/>
            <a:ln>
              <a:noFill/>
            </a:ln>
          </p:spPr>
          <p:txBody>
            <a:bodyPr spcFirstLastPara="1" wrap="square" lIns="29198" tIns="29198" rIns="29198" bIns="29198" anchor="ctr" anchorCtr="0">
              <a:noAutofit/>
            </a:bodyPr>
            <a:lstStyle/>
            <a:p>
              <a:pPr algn="ctr">
                <a:lnSpc>
                  <a:spcPct val="90000"/>
                </a:lnSpc>
                <a:buClr>
                  <a:schemeClr val="dk2"/>
                </a:buClr>
                <a:buSzPts val="2300"/>
              </a:pPr>
              <a:r>
                <a:rPr lang="en-GB" sz="2300">
                  <a:solidFill>
                    <a:schemeClr val="dk2"/>
                  </a:solidFill>
                  <a:latin typeface="Public Sans"/>
                  <a:ea typeface="Public Sans"/>
                  <a:cs typeface="Public Sans"/>
                  <a:sym typeface="Public Sans"/>
                </a:rPr>
                <a:t>Step 4: </a:t>
              </a:r>
              <a:r>
                <a:rPr lang="en-GB" sz="2099">
                  <a:solidFill>
                    <a:schemeClr val="dk2"/>
                  </a:solidFill>
                  <a:latin typeface="Public Sans"/>
                  <a:ea typeface="Public Sans"/>
                  <a:cs typeface="Public Sans"/>
                  <a:sym typeface="Public Sans"/>
                </a:rPr>
                <a:t>Preparation of Project Proposals</a:t>
              </a:r>
              <a:endParaRPr sz="2099"/>
            </a:p>
          </p:txBody>
        </p:sp>
        <p:sp>
          <p:nvSpPr>
            <p:cNvPr id="11" name="Google Shape;441;p3">
              <a:extLst>
                <a:ext uri="{FF2B5EF4-FFF2-40B4-BE49-F238E27FC236}">
                  <a16:creationId xmlns:a16="http://schemas.microsoft.com/office/drawing/2014/main" id="{C5B8B88C-6FBE-0EA9-4DFF-3590EB0A86D4}"/>
                </a:ext>
              </a:extLst>
            </p:cNvPr>
            <p:cNvSpPr/>
            <p:nvPr/>
          </p:nvSpPr>
          <p:spPr>
            <a:xfrm rot="2700000">
              <a:off x="4404698" y="1371989"/>
              <a:ext cx="1899459" cy="1899459"/>
            </a:xfrm>
            <a:prstGeom prst="teardrop">
              <a:avLst>
                <a:gd name="adj" fmla="val 100000"/>
              </a:avLst>
            </a:prstGeom>
            <a:solidFill>
              <a:srgbClr val="00AB69"/>
            </a:solidFill>
            <a:ln w="12700" cap="flat" cmpd="sng">
              <a:solidFill>
                <a:schemeClr val="lt1"/>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12" name="Google Shape;442;p3">
              <a:extLst>
                <a:ext uri="{FF2B5EF4-FFF2-40B4-BE49-F238E27FC236}">
                  <a16:creationId xmlns:a16="http://schemas.microsoft.com/office/drawing/2014/main" id="{CD7E6A78-26DF-6B9E-8103-922A451AF2C1}"/>
                </a:ext>
              </a:extLst>
            </p:cNvPr>
            <p:cNvSpPr/>
            <p:nvPr/>
          </p:nvSpPr>
          <p:spPr>
            <a:xfrm>
              <a:off x="4468281" y="1435234"/>
              <a:ext cx="1773303" cy="1773302"/>
            </a:xfrm>
            <a:prstGeom prst="ellipse">
              <a:avLst/>
            </a:prstGeom>
            <a:solidFill>
              <a:schemeClr val="lt1">
                <a:alpha val="89803"/>
              </a:schemeClr>
            </a:solidFill>
            <a:ln w="12700" cap="flat" cmpd="sng">
              <a:solidFill>
                <a:srgbClr val="00AB69"/>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13" name="Google Shape;443;p3">
              <a:extLst>
                <a:ext uri="{FF2B5EF4-FFF2-40B4-BE49-F238E27FC236}">
                  <a16:creationId xmlns:a16="http://schemas.microsoft.com/office/drawing/2014/main" id="{B1B9DD5C-7299-8AD8-ADDF-AB1D2EA6B421}"/>
                </a:ext>
              </a:extLst>
            </p:cNvPr>
            <p:cNvSpPr txBox="1"/>
            <p:nvPr/>
          </p:nvSpPr>
          <p:spPr>
            <a:xfrm>
              <a:off x="4721033" y="1688611"/>
              <a:ext cx="1266789" cy="1266549"/>
            </a:xfrm>
            <a:prstGeom prst="rect">
              <a:avLst/>
            </a:prstGeom>
            <a:noFill/>
            <a:ln>
              <a:noFill/>
            </a:ln>
          </p:spPr>
          <p:txBody>
            <a:bodyPr spcFirstLastPara="1" wrap="square" lIns="29198" tIns="29198" rIns="29198" bIns="29198" anchor="ctr" anchorCtr="0">
              <a:noAutofit/>
            </a:bodyPr>
            <a:lstStyle/>
            <a:p>
              <a:pPr algn="ctr">
                <a:lnSpc>
                  <a:spcPct val="90000"/>
                </a:lnSpc>
                <a:buClr>
                  <a:schemeClr val="dk2"/>
                </a:buClr>
                <a:buSzPts val="2300"/>
              </a:pPr>
              <a:r>
                <a:rPr lang="en-GB" sz="2300">
                  <a:solidFill>
                    <a:schemeClr val="dk2"/>
                  </a:solidFill>
                  <a:latin typeface="Public Sans"/>
                  <a:ea typeface="Public Sans"/>
                  <a:cs typeface="Public Sans"/>
                  <a:sym typeface="Public Sans"/>
                </a:rPr>
                <a:t>Step 3: </a:t>
              </a:r>
              <a:r>
                <a:rPr lang="en-GB" sz="2099">
                  <a:solidFill>
                    <a:schemeClr val="dk2"/>
                  </a:solidFill>
                  <a:latin typeface="Public Sans"/>
                  <a:ea typeface="Public Sans"/>
                  <a:cs typeface="Public Sans"/>
                  <a:sym typeface="Public Sans"/>
                </a:rPr>
                <a:t>Budgeting of Activities</a:t>
              </a:r>
              <a:endParaRPr sz="2099"/>
            </a:p>
          </p:txBody>
        </p:sp>
        <p:sp>
          <p:nvSpPr>
            <p:cNvPr id="15" name="Google Shape;444;p3">
              <a:extLst>
                <a:ext uri="{FF2B5EF4-FFF2-40B4-BE49-F238E27FC236}">
                  <a16:creationId xmlns:a16="http://schemas.microsoft.com/office/drawing/2014/main" id="{DAFC8379-ACFC-3D69-E27C-27361D6343FC}"/>
                </a:ext>
              </a:extLst>
            </p:cNvPr>
            <p:cNvSpPr/>
            <p:nvPr/>
          </p:nvSpPr>
          <p:spPr>
            <a:xfrm rot="2700000">
              <a:off x="2441325" y="1371989"/>
              <a:ext cx="1899459" cy="1899459"/>
            </a:xfrm>
            <a:prstGeom prst="teardrop">
              <a:avLst>
                <a:gd name="adj" fmla="val 100000"/>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19" name="Google Shape;445;p3">
              <a:extLst>
                <a:ext uri="{FF2B5EF4-FFF2-40B4-BE49-F238E27FC236}">
                  <a16:creationId xmlns:a16="http://schemas.microsoft.com/office/drawing/2014/main" id="{E4867A39-1018-8DDB-1B11-441F73715DBE}"/>
                </a:ext>
              </a:extLst>
            </p:cNvPr>
            <p:cNvSpPr/>
            <p:nvPr/>
          </p:nvSpPr>
          <p:spPr>
            <a:xfrm>
              <a:off x="2504908" y="1435234"/>
              <a:ext cx="1773303" cy="1773302"/>
            </a:xfrm>
            <a:prstGeom prst="ellipse">
              <a:avLst/>
            </a:prstGeom>
            <a:solidFill>
              <a:schemeClr val="lt1">
                <a:alpha val="89803"/>
              </a:schemeClr>
            </a:solidFill>
            <a:ln w="12700" cap="flat" cmpd="sng">
              <a:solidFill>
                <a:schemeClr val="accent5"/>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20" name="Google Shape;446;p3">
              <a:extLst>
                <a:ext uri="{FF2B5EF4-FFF2-40B4-BE49-F238E27FC236}">
                  <a16:creationId xmlns:a16="http://schemas.microsoft.com/office/drawing/2014/main" id="{3BEF8130-3890-D821-E1C3-8DBC0792F7F3}"/>
                </a:ext>
              </a:extLst>
            </p:cNvPr>
            <p:cNvSpPr txBox="1"/>
            <p:nvPr/>
          </p:nvSpPr>
          <p:spPr>
            <a:xfrm>
              <a:off x="2758671" y="1688611"/>
              <a:ext cx="1266789" cy="1266549"/>
            </a:xfrm>
            <a:prstGeom prst="rect">
              <a:avLst/>
            </a:prstGeom>
            <a:noFill/>
            <a:ln>
              <a:noFill/>
            </a:ln>
          </p:spPr>
          <p:txBody>
            <a:bodyPr spcFirstLastPara="1" wrap="square" lIns="29198" tIns="29198" rIns="29198" bIns="29198" anchor="ctr" anchorCtr="0">
              <a:noAutofit/>
            </a:bodyPr>
            <a:lstStyle/>
            <a:p>
              <a:pPr algn="ctr">
                <a:lnSpc>
                  <a:spcPct val="90000"/>
                </a:lnSpc>
                <a:buClr>
                  <a:schemeClr val="dk2"/>
                </a:buClr>
                <a:buSzPts val="2300"/>
              </a:pPr>
              <a:r>
                <a:rPr lang="en-GB" sz="2300">
                  <a:solidFill>
                    <a:schemeClr val="dk2"/>
                  </a:solidFill>
                  <a:latin typeface="Public Sans"/>
                  <a:ea typeface="Public Sans"/>
                  <a:cs typeface="Public Sans"/>
                  <a:sym typeface="Public Sans"/>
                </a:rPr>
                <a:t>Step 2: </a:t>
              </a:r>
              <a:r>
                <a:rPr lang="en-GB" sz="2099">
                  <a:solidFill>
                    <a:schemeClr val="dk2"/>
                  </a:solidFill>
                  <a:latin typeface="Public Sans"/>
                  <a:ea typeface="Public Sans"/>
                  <a:cs typeface="Public Sans"/>
                  <a:sym typeface="Public Sans"/>
                </a:rPr>
                <a:t>Roadmap Design</a:t>
              </a:r>
            </a:p>
            <a:p>
              <a:pPr algn="ctr">
                <a:lnSpc>
                  <a:spcPct val="90000"/>
                </a:lnSpc>
                <a:buClr>
                  <a:schemeClr val="dk2"/>
                </a:buClr>
                <a:buSzPts val="2300"/>
              </a:pPr>
              <a:r>
                <a:rPr lang="en-GB" sz="1400">
                  <a:solidFill>
                    <a:schemeClr val="dk2"/>
                  </a:solidFill>
                  <a:latin typeface="Public Sans"/>
                  <a:sym typeface="Public Sans"/>
                </a:rPr>
                <a:t>(update/revision)</a:t>
              </a:r>
              <a:endParaRPr lang="en-GB" sz="1400"/>
            </a:p>
            <a:p>
              <a:pPr algn="ctr">
                <a:lnSpc>
                  <a:spcPct val="90000"/>
                </a:lnSpc>
                <a:buClr>
                  <a:schemeClr val="dk2"/>
                </a:buClr>
                <a:buSzPts val="2300"/>
              </a:pPr>
              <a:endParaRPr sz="2099"/>
            </a:p>
          </p:txBody>
        </p:sp>
        <p:sp>
          <p:nvSpPr>
            <p:cNvPr id="21" name="Google Shape;447;p3">
              <a:extLst>
                <a:ext uri="{FF2B5EF4-FFF2-40B4-BE49-F238E27FC236}">
                  <a16:creationId xmlns:a16="http://schemas.microsoft.com/office/drawing/2014/main" id="{6276A44A-58C3-E902-1C21-AAF35C0F2018}"/>
                </a:ext>
              </a:extLst>
            </p:cNvPr>
            <p:cNvSpPr/>
            <p:nvPr/>
          </p:nvSpPr>
          <p:spPr>
            <a:xfrm rot="2700000">
              <a:off x="477952" y="1371989"/>
              <a:ext cx="1899459" cy="1899459"/>
            </a:xfrm>
            <a:prstGeom prst="teardrop">
              <a:avLst>
                <a:gd name="adj" fmla="val 100000"/>
              </a:avLst>
            </a:prstGeom>
            <a:solidFill>
              <a:srgbClr val="0068B4"/>
            </a:solidFill>
            <a:ln w="12700" cap="flat" cmpd="sng">
              <a:solidFill>
                <a:schemeClr val="lt1"/>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22" name="Google Shape;448;p3">
              <a:extLst>
                <a:ext uri="{FF2B5EF4-FFF2-40B4-BE49-F238E27FC236}">
                  <a16:creationId xmlns:a16="http://schemas.microsoft.com/office/drawing/2014/main" id="{94AFB628-1E23-7BD7-3211-90825BCC80CD}"/>
                </a:ext>
              </a:extLst>
            </p:cNvPr>
            <p:cNvSpPr/>
            <p:nvPr/>
          </p:nvSpPr>
          <p:spPr>
            <a:xfrm>
              <a:off x="541536" y="1435234"/>
              <a:ext cx="1773303" cy="1773302"/>
            </a:xfrm>
            <a:prstGeom prst="ellipse">
              <a:avLst/>
            </a:prstGeom>
            <a:solidFill>
              <a:schemeClr val="lt1">
                <a:alpha val="89803"/>
              </a:schemeClr>
            </a:solidFill>
            <a:ln w="12700" cap="flat" cmpd="sng">
              <a:solidFill>
                <a:srgbClr val="0068B4"/>
              </a:solidFill>
              <a:prstDash val="solid"/>
              <a:miter lim="800000"/>
              <a:headEnd type="none" w="sm" len="sm"/>
              <a:tailEnd type="none" w="sm" len="sm"/>
            </a:ln>
          </p:spPr>
          <p:txBody>
            <a:bodyPr spcFirstLastPara="1" wrap="square" lIns="91420" tIns="91420" rIns="91420" bIns="91420" anchor="ctr" anchorCtr="0">
              <a:noAutofit/>
            </a:bodyPr>
            <a:lstStyle/>
            <a:p>
              <a:endParaRPr sz="2099"/>
            </a:p>
          </p:txBody>
        </p:sp>
        <p:sp>
          <p:nvSpPr>
            <p:cNvPr id="23" name="Google Shape;449;p3">
              <a:extLst>
                <a:ext uri="{FF2B5EF4-FFF2-40B4-BE49-F238E27FC236}">
                  <a16:creationId xmlns:a16="http://schemas.microsoft.com/office/drawing/2014/main" id="{D7784622-A409-1826-8F46-3A9F1E21C7AF}"/>
                </a:ext>
              </a:extLst>
            </p:cNvPr>
            <p:cNvSpPr txBox="1"/>
            <p:nvPr/>
          </p:nvSpPr>
          <p:spPr>
            <a:xfrm>
              <a:off x="795298" y="1688611"/>
              <a:ext cx="1266789" cy="1266549"/>
            </a:xfrm>
            <a:prstGeom prst="rect">
              <a:avLst/>
            </a:prstGeom>
            <a:noFill/>
            <a:ln>
              <a:noFill/>
            </a:ln>
          </p:spPr>
          <p:txBody>
            <a:bodyPr spcFirstLastPara="1" wrap="square" lIns="29198" tIns="29198" rIns="29198" bIns="29198" anchor="ctr" anchorCtr="0">
              <a:noAutofit/>
            </a:bodyPr>
            <a:lstStyle/>
            <a:p>
              <a:pPr algn="ctr">
                <a:lnSpc>
                  <a:spcPct val="90000"/>
                </a:lnSpc>
                <a:buClr>
                  <a:schemeClr val="dk2"/>
                </a:buClr>
                <a:buSzPts val="2300"/>
              </a:pPr>
              <a:r>
                <a:rPr lang="en-GB" sz="2300">
                  <a:solidFill>
                    <a:schemeClr val="dk2"/>
                  </a:solidFill>
                  <a:latin typeface="Public Sans"/>
                  <a:ea typeface="Public Sans"/>
                  <a:cs typeface="Public Sans"/>
                  <a:sym typeface="Public Sans"/>
                </a:rPr>
                <a:t>Step 1: </a:t>
              </a:r>
            </a:p>
            <a:p>
              <a:pPr algn="ctr">
                <a:lnSpc>
                  <a:spcPct val="90000"/>
                </a:lnSpc>
                <a:buClr>
                  <a:schemeClr val="dk2"/>
                </a:buClr>
                <a:buSzPts val="2300"/>
              </a:pPr>
              <a:r>
                <a:rPr lang="en-GB" sz="2099">
                  <a:solidFill>
                    <a:schemeClr val="dk2"/>
                  </a:solidFill>
                  <a:latin typeface="Public Sans"/>
                  <a:ea typeface="Public Sans"/>
                  <a:cs typeface="Public Sans"/>
                  <a:sym typeface="Public Sans"/>
                </a:rPr>
                <a:t>Gap Analysis</a:t>
              </a:r>
            </a:p>
            <a:p>
              <a:pPr algn="ctr">
                <a:lnSpc>
                  <a:spcPct val="90000"/>
                </a:lnSpc>
                <a:buClr>
                  <a:schemeClr val="dk2"/>
                </a:buClr>
                <a:buSzPts val="2300"/>
              </a:pPr>
              <a:r>
                <a:rPr lang="en-GB" sz="1400">
                  <a:solidFill>
                    <a:schemeClr val="dk2"/>
                  </a:solidFill>
                  <a:latin typeface="Public Sans"/>
                  <a:sym typeface="Public Sans"/>
                </a:rPr>
                <a:t>(update/revision)</a:t>
              </a:r>
              <a:endParaRPr sz="1400"/>
            </a:p>
          </p:txBody>
        </p:sp>
      </p:grpSp>
      <p:pic>
        <p:nvPicPr>
          <p:cNvPr id="24" name="Picture 23">
            <a:extLst>
              <a:ext uri="{FF2B5EF4-FFF2-40B4-BE49-F238E27FC236}">
                <a16:creationId xmlns:a16="http://schemas.microsoft.com/office/drawing/2014/main" id="{834BC380-DAF1-BA3D-29A6-7C2343BF96E4}"/>
              </a:ext>
            </a:extLst>
          </p:cNvPr>
          <p:cNvPicPr>
            <a:picLocks noChangeAspect="1"/>
          </p:cNvPicPr>
          <p:nvPr/>
        </p:nvPicPr>
        <p:blipFill>
          <a:blip r:embed="rId4"/>
          <a:stretch>
            <a:fillRect/>
          </a:stretch>
        </p:blipFill>
        <p:spPr>
          <a:xfrm>
            <a:off x="127155" y="5055082"/>
            <a:ext cx="1070213" cy="1393296"/>
          </a:xfrm>
          <a:prstGeom prst="rect">
            <a:avLst/>
          </a:prstGeom>
        </p:spPr>
      </p:pic>
      <p:pic>
        <p:nvPicPr>
          <p:cNvPr id="25" name="Picture 24">
            <a:extLst>
              <a:ext uri="{FF2B5EF4-FFF2-40B4-BE49-F238E27FC236}">
                <a16:creationId xmlns:a16="http://schemas.microsoft.com/office/drawing/2014/main" id="{99F1BE7E-488D-FB54-F847-34161F0CA4DA}"/>
              </a:ext>
            </a:extLst>
          </p:cNvPr>
          <p:cNvPicPr>
            <a:picLocks noChangeAspect="1"/>
          </p:cNvPicPr>
          <p:nvPr/>
        </p:nvPicPr>
        <p:blipFill>
          <a:blip r:embed="rId5"/>
          <a:stretch>
            <a:fillRect/>
          </a:stretch>
        </p:blipFill>
        <p:spPr>
          <a:xfrm>
            <a:off x="1343441" y="5055082"/>
            <a:ext cx="1068358" cy="1393296"/>
          </a:xfrm>
          <a:prstGeom prst="rect">
            <a:avLst/>
          </a:prstGeom>
        </p:spPr>
      </p:pic>
      <p:cxnSp>
        <p:nvCxnSpPr>
          <p:cNvPr id="26" name="Straight Connector 25">
            <a:extLst>
              <a:ext uri="{FF2B5EF4-FFF2-40B4-BE49-F238E27FC236}">
                <a16:creationId xmlns:a16="http://schemas.microsoft.com/office/drawing/2014/main" id="{A8C5EF18-02A2-90B2-5DD0-86A76BDA1463}"/>
              </a:ext>
            </a:extLst>
          </p:cNvPr>
          <p:cNvCxnSpPr/>
          <p:nvPr/>
        </p:nvCxnSpPr>
        <p:spPr>
          <a:xfrm>
            <a:off x="2579538" y="4822772"/>
            <a:ext cx="0" cy="185419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8EEDAFD2-1E2F-F42C-EEAE-E574820125F9}"/>
              </a:ext>
            </a:extLst>
          </p:cNvPr>
          <p:cNvPicPr>
            <a:picLocks noChangeAspect="1"/>
          </p:cNvPicPr>
          <p:nvPr/>
        </p:nvPicPr>
        <p:blipFill>
          <a:blip r:embed="rId6"/>
          <a:stretch>
            <a:fillRect/>
          </a:stretch>
        </p:blipFill>
        <p:spPr>
          <a:xfrm>
            <a:off x="3858587" y="5053477"/>
            <a:ext cx="1065653" cy="1392783"/>
          </a:xfrm>
          <a:prstGeom prst="rect">
            <a:avLst/>
          </a:prstGeom>
        </p:spPr>
      </p:pic>
      <p:pic>
        <p:nvPicPr>
          <p:cNvPr id="28" name="Picture 27">
            <a:extLst>
              <a:ext uri="{FF2B5EF4-FFF2-40B4-BE49-F238E27FC236}">
                <a16:creationId xmlns:a16="http://schemas.microsoft.com/office/drawing/2014/main" id="{F6918CEF-9331-3499-D568-1FD6BF05A4D6}"/>
              </a:ext>
            </a:extLst>
          </p:cNvPr>
          <p:cNvPicPr>
            <a:picLocks noChangeAspect="1"/>
          </p:cNvPicPr>
          <p:nvPr/>
        </p:nvPicPr>
        <p:blipFill>
          <a:blip r:embed="rId7"/>
          <a:stretch>
            <a:fillRect/>
          </a:stretch>
        </p:blipFill>
        <p:spPr>
          <a:xfrm>
            <a:off x="2707937" y="5053477"/>
            <a:ext cx="1072190" cy="829781"/>
          </a:xfrm>
          <a:prstGeom prst="rect">
            <a:avLst/>
          </a:prstGeom>
        </p:spPr>
      </p:pic>
      <p:cxnSp>
        <p:nvCxnSpPr>
          <p:cNvPr id="29" name="Straight Connector 28">
            <a:extLst>
              <a:ext uri="{FF2B5EF4-FFF2-40B4-BE49-F238E27FC236}">
                <a16:creationId xmlns:a16="http://schemas.microsoft.com/office/drawing/2014/main" id="{E35A6D02-DEB9-4869-3F3A-2452F66A2A4F}"/>
              </a:ext>
            </a:extLst>
          </p:cNvPr>
          <p:cNvCxnSpPr/>
          <p:nvPr/>
        </p:nvCxnSpPr>
        <p:spPr>
          <a:xfrm>
            <a:off x="5045581" y="4822772"/>
            <a:ext cx="0" cy="185419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7FE5BA9C-39D9-5766-A5EF-6AA78668A7F3}"/>
              </a:ext>
            </a:extLst>
          </p:cNvPr>
          <p:cNvPicPr>
            <a:picLocks noChangeAspect="1"/>
          </p:cNvPicPr>
          <p:nvPr/>
        </p:nvPicPr>
        <p:blipFill>
          <a:blip r:embed="rId8"/>
          <a:stretch>
            <a:fillRect/>
          </a:stretch>
        </p:blipFill>
        <p:spPr>
          <a:xfrm>
            <a:off x="5241655" y="5211543"/>
            <a:ext cx="1921643" cy="1076119"/>
          </a:xfrm>
          <a:prstGeom prst="rect">
            <a:avLst/>
          </a:prstGeom>
        </p:spPr>
      </p:pic>
      <p:cxnSp>
        <p:nvCxnSpPr>
          <p:cNvPr id="31" name="Straight Connector 30">
            <a:extLst>
              <a:ext uri="{FF2B5EF4-FFF2-40B4-BE49-F238E27FC236}">
                <a16:creationId xmlns:a16="http://schemas.microsoft.com/office/drawing/2014/main" id="{6EE64596-78D2-F2F0-DD07-65EC95C30761}"/>
              </a:ext>
            </a:extLst>
          </p:cNvPr>
          <p:cNvCxnSpPr/>
          <p:nvPr/>
        </p:nvCxnSpPr>
        <p:spPr>
          <a:xfrm>
            <a:off x="7345009" y="4822505"/>
            <a:ext cx="0" cy="185419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7E6EFFDA-2F4C-1A02-A276-4E27D4774584}"/>
              </a:ext>
            </a:extLst>
          </p:cNvPr>
          <p:cNvPicPr>
            <a:picLocks noChangeAspect="1"/>
          </p:cNvPicPr>
          <p:nvPr/>
        </p:nvPicPr>
        <p:blipFill>
          <a:blip r:embed="rId9"/>
          <a:stretch>
            <a:fillRect/>
          </a:stretch>
        </p:blipFill>
        <p:spPr>
          <a:xfrm>
            <a:off x="7549246" y="6253341"/>
            <a:ext cx="810695" cy="511361"/>
          </a:xfrm>
          <a:prstGeom prst="rect">
            <a:avLst/>
          </a:prstGeom>
        </p:spPr>
      </p:pic>
      <p:pic>
        <p:nvPicPr>
          <p:cNvPr id="33" name="Picture 32">
            <a:extLst>
              <a:ext uri="{FF2B5EF4-FFF2-40B4-BE49-F238E27FC236}">
                <a16:creationId xmlns:a16="http://schemas.microsoft.com/office/drawing/2014/main" id="{6DDBE8B2-8E3D-A7F4-2B9A-004A54358E14}"/>
              </a:ext>
            </a:extLst>
          </p:cNvPr>
          <p:cNvPicPr>
            <a:picLocks noChangeAspect="1"/>
          </p:cNvPicPr>
          <p:nvPr/>
        </p:nvPicPr>
        <p:blipFill>
          <a:blip r:embed="rId10"/>
          <a:stretch>
            <a:fillRect/>
          </a:stretch>
        </p:blipFill>
        <p:spPr>
          <a:xfrm>
            <a:off x="7529668" y="5536825"/>
            <a:ext cx="977617" cy="425551"/>
          </a:xfrm>
          <a:prstGeom prst="rect">
            <a:avLst/>
          </a:prstGeom>
        </p:spPr>
      </p:pic>
      <p:pic>
        <p:nvPicPr>
          <p:cNvPr id="34" name="Picture 33">
            <a:extLst>
              <a:ext uri="{FF2B5EF4-FFF2-40B4-BE49-F238E27FC236}">
                <a16:creationId xmlns:a16="http://schemas.microsoft.com/office/drawing/2014/main" id="{C5275885-2EA3-08E2-3BB5-BC20BD10D7ED}"/>
              </a:ext>
            </a:extLst>
          </p:cNvPr>
          <p:cNvPicPr>
            <a:picLocks noChangeAspect="1"/>
          </p:cNvPicPr>
          <p:nvPr/>
        </p:nvPicPr>
        <p:blipFill rotWithShape="1">
          <a:blip r:embed="rId11"/>
          <a:srcRect l="28990"/>
          <a:stretch/>
        </p:blipFill>
        <p:spPr>
          <a:xfrm>
            <a:off x="7502764" y="4891871"/>
            <a:ext cx="1128113" cy="461565"/>
          </a:xfrm>
          <a:prstGeom prst="rect">
            <a:avLst/>
          </a:prstGeom>
        </p:spPr>
      </p:pic>
      <p:cxnSp>
        <p:nvCxnSpPr>
          <p:cNvPr id="35" name="Straight Connector 34">
            <a:extLst>
              <a:ext uri="{FF2B5EF4-FFF2-40B4-BE49-F238E27FC236}">
                <a16:creationId xmlns:a16="http://schemas.microsoft.com/office/drawing/2014/main" id="{04741301-577D-163F-167C-4BEA52B74E2D}"/>
              </a:ext>
            </a:extLst>
          </p:cNvPr>
          <p:cNvCxnSpPr/>
          <p:nvPr/>
        </p:nvCxnSpPr>
        <p:spPr>
          <a:xfrm>
            <a:off x="9878811" y="4822505"/>
            <a:ext cx="0" cy="185419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A2B3E4D-F48D-B956-23B9-27D3B30E712A}"/>
              </a:ext>
            </a:extLst>
          </p:cNvPr>
          <p:cNvPicPr>
            <a:picLocks noChangeAspect="1"/>
          </p:cNvPicPr>
          <p:nvPr/>
        </p:nvPicPr>
        <p:blipFill>
          <a:blip r:embed="rId12"/>
          <a:stretch>
            <a:fillRect/>
          </a:stretch>
        </p:blipFill>
        <p:spPr>
          <a:xfrm>
            <a:off x="9964514" y="5048689"/>
            <a:ext cx="1968397" cy="1028646"/>
          </a:xfrm>
          <a:prstGeom prst="rect">
            <a:avLst/>
          </a:prstGeom>
        </p:spPr>
      </p:pic>
      <p:sp>
        <p:nvSpPr>
          <p:cNvPr id="37" name="TextBox 36">
            <a:extLst>
              <a:ext uri="{FF2B5EF4-FFF2-40B4-BE49-F238E27FC236}">
                <a16:creationId xmlns:a16="http://schemas.microsoft.com/office/drawing/2014/main" id="{4E6E02CE-37D2-A866-284C-5FFB0D9E6AFB}"/>
              </a:ext>
            </a:extLst>
          </p:cNvPr>
          <p:cNvSpPr txBox="1"/>
          <p:nvPr/>
        </p:nvSpPr>
        <p:spPr>
          <a:xfrm>
            <a:off x="10245695" y="6206177"/>
            <a:ext cx="1699632" cy="415370"/>
          </a:xfrm>
          <a:prstGeom prst="rect">
            <a:avLst/>
          </a:prstGeom>
          <a:noFill/>
        </p:spPr>
        <p:txBody>
          <a:bodyPr wrap="none" rtlCol="0">
            <a:spAutoFit/>
          </a:bodyPr>
          <a:lstStyle/>
          <a:p>
            <a:r>
              <a:rPr lang="en-GB" sz="2099"/>
              <a:t>Sustainability </a:t>
            </a:r>
          </a:p>
        </p:txBody>
      </p:sp>
      <p:pic>
        <p:nvPicPr>
          <p:cNvPr id="38" name="Picture 2" descr="United Nations Office for Disaster Risk Reduction – Geneva Environment  Network">
            <a:extLst>
              <a:ext uri="{FF2B5EF4-FFF2-40B4-BE49-F238E27FC236}">
                <a16:creationId xmlns:a16="http://schemas.microsoft.com/office/drawing/2014/main" id="{55CCF5FC-A2F1-4A37-2EEA-5C3571A64F33}"/>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8837182" y="5467818"/>
            <a:ext cx="680117" cy="3604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6E3DA8C2-54D8-7B44-D446-76E47D687BF2}"/>
              </a:ext>
            </a:extLst>
          </p:cNvPr>
          <p:cNvPicPr>
            <a:picLocks noChangeAspect="1"/>
          </p:cNvPicPr>
          <p:nvPr/>
        </p:nvPicPr>
        <p:blipFill>
          <a:blip r:embed="rId14"/>
          <a:stretch>
            <a:fillRect/>
          </a:stretch>
        </p:blipFill>
        <p:spPr>
          <a:xfrm>
            <a:off x="8872461" y="5827727"/>
            <a:ext cx="743063" cy="249607"/>
          </a:xfrm>
          <a:prstGeom prst="rect">
            <a:avLst/>
          </a:prstGeom>
        </p:spPr>
      </p:pic>
      <p:cxnSp>
        <p:nvCxnSpPr>
          <p:cNvPr id="40" name="Straight Connector 39">
            <a:extLst>
              <a:ext uri="{FF2B5EF4-FFF2-40B4-BE49-F238E27FC236}">
                <a16:creationId xmlns:a16="http://schemas.microsoft.com/office/drawing/2014/main" id="{8BDBD215-5BA6-A7A3-387C-68C336DA3891}"/>
              </a:ext>
            </a:extLst>
          </p:cNvPr>
          <p:cNvCxnSpPr/>
          <p:nvPr/>
        </p:nvCxnSpPr>
        <p:spPr>
          <a:xfrm>
            <a:off x="8658091" y="5536825"/>
            <a:ext cx="0" cy="540509"/>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F3B60D72-3B52-41EE-EC52-639BB6AC7048}"/>
              </a:ext>
            </a:extLst>
          </p:cNvPr>
          <p:cNvPicPr>
            <a:picLocks noChangeAspect="1"/>
          </p:cNvPicPr>
          <p:nvPr/>
        </p:nvPicPr>
        <p:blipFill>
          <a:blip r:embed="rId15"/>
          <a:stretch>
            <a:fillRect/>
          </a:stretch>
        </p:blipFill>
        <p:spPr>
          <a:xfrm>
            <a:off x="8902051" y="6216225"/>
            <a:ext cx="393768" cy="599364"/>
          </a:xfrm>
          <a:prstGeom prst="rect">
            <a:avLst/>
          </a:prstGeom>
        </p:spPr>
      </p:pic>
      <p:cxnSp>
        <p:nvCxnSpPr>
          <p:cNvPr id="42" name="Straight Connector 41">
            <a:extLst>
              <a:ext uri="{FF2B5EF4-FFF2-40B4-BE49-F238E27FC236}">
                <a16:creationId xmlns:a16="http://schemas.microsoft.com/office/drawing/2014/main" id="{1B8560EC-DE3A-C4B3-4851-BD51E72C791B}"/>
              </a:ext>
            </a:extLst>
          </p:cNvPr>
          <p:cNvCxnSpPr/>
          <p:nvPr/>
        </p:nvCxnSpPr>
        <p:spPr>
          <a:xfrm>
            <a:off x="8653327" y="6245650"/>
            <a:ext cx="0" cy="54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E04F9BA-999C-F780-3528-52859ED135CD}"/>
              </a:ext>
            </a:extLst>
          </p:cNvPr>
          <p:cNvCxnSpPr/>
          <p:nvPr/>
        </p:nvCxnSpPr>
        <p:spPr>
          <a:xfrm>
            <a:off x="8653327" y="4800831"/>
            <a:ext cx="0" cy="540509"/>
          </a:xfrm>
          <a:prstGeom prst="line">
            <a:avLst/>
          </a:prstGeom>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38C8B2E0-581A-9B61-1052-A4C51AFC1C7B}"/>
              </a:ext>
            </a:extLst>
          </p:cNvPr>
          <p:cNvPicPr>
            <a:picLocks noChangeAspect="1"/>
          </p:cNvPicPr>
          <p:nvPr/>
        </p:nvPicPr>
        <p:blipFill>
          <a:blip r:embed="rId14"/>
          <a:stretch>
            <a:fillRect/>
          </a:stretch>
        </p:blipFill>
        <p:spPr>
          <a:xfrm>
            <a:off x="8852913" y="4969153"/>
            <a:ext cx="743063" cy="249607"/>
          </a:xfrm>
          <a:prstGeom prst="rect">
            <a:avLst/>
          </a:prstGeom>
        </p:spPr>
      </p:pic>
      <p:cxnSp>
        <p:nvCxnSpPr>
          <p:cNvPr id="45" name="Straight Connector 44">
            <a:extLst>
              <a:ext uri="{FF2B5EF4-FFF2-40B4-BE49-F238E27FC236}">
                <a16:creationId xmlns:a16="http://schemas.microsoft.com/office/drawing/2014/main" id="{E2DB1FD4-9110-37D8-042E-DB977C635227}"/>
              </a:ext>
            </a:extLst>
          </p:cNvPr>
          <p:cNvCxnSpPr/>
          <p:nvPr/>
        </p:nvCxnSpPr>
        <p:spPr>
          <a:xfrm>
            <a:off x="7502764" y="5467816"/>
            <a:ext cx="2005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E2BE440-F375-B52B-03C1-7BFA2DA084A4}"/>
              </a:ext>
            </a:extLst>
          </p:cNvPr>
          <p:cNvCxnSpPr/>
          <p:nvPr/>
        </p:nvCxnSpPr>
        <p:spPr>
          <a:xfrm>
            <a:off x="7512062" y="6165337"/>
            <a:ext cx="2005237"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2CFF892-36CF-2AED-1E2E-40E2804BF559}"/>
              </a:ext>
            </a:extLst>
          </p:cNvPr>
          <p:cNvSpPr txBox="1"/>
          <p:nvPr/>
        </p:nvSpPr>
        <p:spPr>
          <a:xfrm>
            <a:off x="2381789" y="4265719"/>
            <a:ext cx="2673140" cy="738407"/>
          </a:xfrm>
          <a:prstGeom prst="rect">
            <a:avLst/>
          </a:prstGeom>
          <a:noFill/>
        </p:spPr>
        <p:txBody>
          <a:bodyPr wrap="square" rtlCol="0">
            <a:spAutoFit/>
          </a:bodyPr>
          <a:lstStyle/>
          <a:p>
            <a:pPr algn="ctr"/>
            <a:r>
              <a:rPr lang="en-GB" sz="2099"/>
              <a:t>6 months – End of 2023</a:t>
            </a:r>
          </a:p>
        </p:txBody>
      </p:sp>
      <p:cxnSp>
        <p:nvCxnSpPr>
          <p:cNvPr id="48" name="Straight Connector 47">
            <a:extLst>
              <a:ext uri="{FF2B5EF4-FFF2-40B4-BE49-F238E27FC236}">
                <a16:creationId xmlns:a16="http://schemas.microsoft.com/office/drawing/2014/main" id="{13964DBA-5D39-D9BF-A0F5-CA2E35B21431}"/>
              </a:ext>
            </a:extLst>
          </p:cNvPr>
          <p:cNvCxnSpPr/>
          <p:nvPr/>
        </p:nvCxnSpPr>
        <p:spPr>
          <a:xfrm>
            <a:off x="124993" y="4468679"/>
            <a:ext cx="219797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3E392E0-AA33-F2B7-8ED2-3AD4C70248D8}"/>
              </a:ext>
            </a:extLst>
          </p:cNvPr>
          <p:cNvCxnSpPr>
            <a:cxnSpLocks/>
          </p:cNvCxnSpPr>
          <p:nvPr/>
        </p:nvCxnSpPr>
        <p:spPr>
          <a:xfrm flipH="1">
            <a:off x="124993" y="4277172"/>
            <a:ext cx="4323" cy="3575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0343D4-4287-2146-71AF-14C8025FCC30}"/>
              </a:ext>
            </a:extLst>
          </p:cNvPr>
          <p:cNvCxnSpPr/>
          <p:nvPr/>
        </p:nvCxnSpPr>
        <p:spPr>
          <a:xfrm>
            <a:off x="5142713" y="4469877"/>
            <a:ext cx="219797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55AC5F7-134D-51BA-DE5D-B519C2EE7675}"/>
              </a:ext>
            </a:extLst>
          </p:cNvPr>
          <p:cNvCxnSpPr>
            <a:cxnSpLocks/>
          </p:cNvCxnSpPr>
          <p:nvPr/>
        </p:nvCxnSpPr>
        <p:spPr>
          <a:xfrm flipH="1">
            <a:off x="7354621" y="4255962"/>
            <a:ext cx="4323" cy="35752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EDCC7C1-61EE-0C42-1199-DABC72E44594}"/>
              </a:ext>
            </a:extLst>
          </p:cNvPr>
          <p:cNvSpPr txBox="1"/>
          <p:nvPr/>
        </p:nvSpPr>
        <p:spPr>
          <a:xfrm>
            <a:off x="7274408" y="4246494"/>
            <a:ext cx="2673140" cy="738407"/>
          </a:xfrm>
          <a:prstGeom prst="rect">
            <a:avLst/>
          </a:prstGeom>
          <a:noFill/>
        </p:spPr>
        <p:txBody>
          <a:bodyPr wrap="square" rtlCol="0">
            <a:spAutoFit/>
          </a:bodyPr>
          <a:lstStyle/>
          <a:p>
            <a:pPr algn="ctr"/>
            <a:r>
              <a:rPr lang="en-GB" sz="2099"/>
              <a:t>6-12 months – mid 2024</a:t>
            </a:r>
          </a:p>
        </p:txBody>
      </p:sp>
      <p:cxnSp>
        <p:nvCxnSpPr>
          <p:cNvPr id="53" name="Straight Connector 52">
            <a:extLst>
              <a:ext uri="{FF2B5EF4-FFF2-40B4-BE49-F238E27FC236}">
                <a16:creationId xmlns:a16="http://schemas.microsoft.com/office/drawing/2014/main" id="{6AF02CE4-5EF3-E99E-1C23-D856B94F0EA4}"/>
              </a:ext>
            </a:extLst>
          </p:cNvPr>
          <p:cNvCxnSpPr>
            <a:cxnSpLocks/>
          </p:cNvCxnSpPr>
          <p:nvPr/>
        </p:nvCxnSpPr>
        <p:spPr>
          <a:xfrm flipH="1">
            <a:off x="9874488" y="4268095"/>
            <a:ext cx="4323" cy="3575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C62D47-2F02-5DFF-F574-5C4E9A0A6EA9}"/>
              </a:ext>
            </a:extLst>
          </p:cNvPr>
          <p:cNvCxnSpPr>
            <a:cxnSpLocks/>
          </p:cNvCxnSpPr>
          <p:nvPr/>
        </p:nvCxnSpPr>
        <p:spPr>
          <a:xfrm flipH="1">
            <a:off x="12026509" y="4291117"/>
            <a:ext cx="4323" cy="35752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24D9020-5637-128C-6654-7D511CADD14D}"/>
              </a:ext>
            </a:extLst>
          </p:cNvPr>
          <p:cNvSpPr txBox="1"/>
          <p:nvPr/>
        </p:nvSpPr>
        <p:spPr>
          <a:xfrm>
            <a:off x="9650055" y="4265719"/>
            <a:ext cx="2673140" cy="415370"/>
          </a:xfrm>
          <a:prstGeom prst="rect">
            <a:avLst/>
          </a:prstGeom>
          <a:noFill/>
        </p:spPr>
        <p:txBody>
          <a:bodyPr wrap="square" rtlCol="0">
            <a:spAutoFit/>
          </a:bodyPr>
          <a:lstStyle/>
          <a:p>
            <a:pPr algn="ctr"/>
            <a:r>
              <a:rPr lang="en-GB" sz="2099"/>
              <a:t>3 Years</a:t>
            </a:r>
          </a:p>
        </p:txBody>
      </p:sp>
      <p:cxnSp>
        <p:nvCxnSpPr>
          <p:cNvPr id="56" name="Straight Connector 55">
            <a:extLst>
              <a:ext uri="{FF2B5EF4-FFF2-40B4-BE49-F238E27FC236}">
                <a16:creationId xmlns:a16="http://schemas.microsoft.com/office/drawing/2014/main" id="{7B7E845A-83CC-443C-785E-E0F199694A8A}"/>
              </a:ext>
            </a:extLst>
          </p:cNvPr>
          <p:cNvCxnSpPr>
            <a:cxnSpLocks/>
          </p:cNvCxnSpPr>
          <p:nvPr/>
        </p:nvCxnSpPr>
        <p:spPr>
          <a:xfrm>
            <a:off x="9873771" y="4468679"/>
            <a:ext cx="52813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8684076-6163-EC67-69DB-0F8EC35DC1F6}"/>
              </a:ext>
            </a:extLst>
          </p:cNvPr>
          <p:cNvCxnSpPr>
            <a:cxnSpLocks/>
          </p:cNvCxnSpPr>
          <p:nvPr/>
        </p:nvCxnSpPr>
        <p:spPr>
          <a:xfrm>
            <a:off x="11461354" y="4469984"/>
            <a:ext cx="52813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207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DB18C69-EA2E-1B3B-0B4F-CB06E02DF3A9}"/>
              </a:ext>
            </a:extLst>
          </p:cNvPr>
          <p:cNvSpPr txBox="1"/>
          <p:nvPr/>
        </p:nvSpPr>
        <p:spPr>
          <a:xfrm>
            <a:off x="493074" y="1069850"/>
            <a:ext cx="8477352" cy="338554"/>
          </a:xfrm>
          <a:prstGeom prst="rect">
            <a:avLst/>
          </a:prstGeom>
          <a:noFill/>
        </p:spPr>
        <p:txBody>
          <a:bodyPr wrap="square">
            <a:spAutoFit/>
          </a:bodyPr>
          <a:lstStyle/>
          <a:p>
            <a:pPr algn="ctr"/>
            <a:r>
              <a:rPr lang="en-US" sz="1600" noProof="1">
                <a:solidFill>
                  <a:srgbClr val="004084"/>
                </a:solidFill>
              </a:rPr>
              <a:t>Organised to enhance consultation and foster collaboration with a wider group of partners.</a:t>
            </a:r>
            <a:endParaRPr lang="en-US" sz="1600">
              <a:solidFill>
                <a:srgbClr val="004084"/>
              </a:solidFill>
            </a:endParaRPr>
          </a:p>
        </p:txBody>
      </p:sp>
      <p:grpSp>
        <p:nvGrpSpPr>
          <p:cNvPr id="27" name="Group 26">
            <a:extLst>
              <a:ext uri="{FF2B5EF4-FFF2-40B4-BE49-F238E27FC236}">
                <a16:creationId xmlns:a16="http://schemas.microsoft.com/office/drawing/2014/main" id="{AAC04F20-94DA-2445-ECB7-334E500E31B8}"/>
              </a:ext>
            </a:extLst>
          </p:cNvPr>
          <p:cNvGrpSpPr/>
          <p:nvPr/>
        </p:nvGrpSpPr>
        <p:grpSpPr>
          <a:xfrm>
            <a:off x="2337820" y="1635548"/>
            <a:ext cx="7516360" cy="5032092"/>
            <a:chOff x="2764907" y="1679572"/>
            <a:chExt cx="7516360" cy="5032092"/>
          </a:xfrm>
        </p:grpSpPr>
        <p:sp>
          <p:nvSpPr>
            <p:cNvPr id="3" name="Freeform 7">
              <a:extLst>
                <a:ext uri="{FF2B5EF4-FFF2-40B4-BE49-F238E27FC236}">
                  <a16:creationId xmlns:a16="http://schemas.microsoft.com/office/drawing/2014/main" id="{71E2BA8F-8B08-1991-4C0F-4BA6AA8F5914}"/>
                </a:ext>
              </a:extLst>
            </p:cNvPr>
            <p:cNvSpPr>
              <a:spLocks/>
            </p:cNvSpPr>
            <p:nvPr/>
          </p:nvSpPr>
          <p:spPr bwMode="auto">
            <a:xfrm>
              <a:off x="2967095" y="1679572"/>
              <a:ext cx="1366090" cy="912066"/>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1"/>
            </a:solidFill>
            <a:ln>
              <a:noFill/>
            </a:ln>
          </p:spPr>
          <p:txBody>
            <a:bodyPr vert="horz" wrap="square" lIns="68577" tIns="34288" rIns="68577" bIns="34288" numCol="1" anchor="ctr" anchorCtr="0" compatLnSpc="1">
              <a:prstTxWarp prst="textNoShape">
                <a:avLst/>
              </a:prstTxWarp>
            </a:bodyPr>
            <a:lstStyle/>
            <a:p>
              <a:pPr algn="ctr"/>
              <a:r>
                <a:rPr lang="en-US" sz="2000" noProof="1">
                  <a:solidFill>
                    <a:schemeClr val="bg1"/>
                  </a:solidFill>
                </a:rPr>
                <a:t>2017-</a:t>
              </a:r>
            </a:p>
            <a:p>
              <a:pPr algn="ctr"/>
              <a:r>
                <a:rPr lang="en-US" sz="2000" noProof="1">
                  <a:solidFill>
                    <a:schemeClr val="bg1"/>
                  </a:solidFill>
                </a:rPr>
                <a:t>2022</a:t>
              </a:r>
            </a:p>
          </p:txBody>
        </p:sp>
        <p:sp>
          <p:nvSpPr>
            <p:cNvPr id="4" name="Freeform 9">
              <a:extLst>
                <a:ext uri="{FF2B5EF4-FFF2-40B4-BE49-F238E27FC236}">
                  <a16:creationId xmlns:a16="http://schemas.microsoft.com/office/drawing/2014/main" id="{ABCD7411-41E0-DC52-739F-7752B73F5643}"/>
                </a:ext>
              </a:extLst>
            </p:cNvPr>
            <p:cNvSpPr>
              <a:spLocks/>
            </p:cNvSpPr>
            <p:nvPr/>
          </p:nvSpPr>
          <p:spPr bwMode="auto">
            <a:xfrm>
              <a:off x="4107059" y="1679572"/>
              <a:ext cx="1366090" cy="912066"/>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2"/>
            </a:solidFill>
            <a:ln>
              <a:noFill/>
            </a:ln>
          </p:spPr>
          <p:txBody>
            <a:bodyPr vert="horz" wrap="square" lIns="68577" tIns="34288" rIns="68577" bIns="34288" numCol="1" anchor="ctr" anchorCtr="0" compatLnSpc="1">
              <a:prstTxWarp prst="textNoShape">
                <a:avLst/>
              </a:prstTxWarp>
            </a:bodyPr>
            <a:lstStyle/>
            <a:p>
              <a:pPr algn="ctr"/>
              <a:r>
                <a:rPr lang="en-US" sz="2000" noProof="1">
                  <a:solidFill>
                    <a:schemeClr val="bg1"/>
                  </a:solidFill>
                </a:rPr>
                <a:t>2024</a:t>
              </a:r>
            </a:p>
          </p:txBody>
        </p:sp>
        <p:sp>
          <p:nvSpPr>
            <p:cNvPr id="5" name="Freeform 11">
              <a:extLst>
                <a:ext uri="{FF2B5EF4-FFF2-40B4-BE49-F238E27FC236}">
                  <a16:creationId xmlns:a16="http://schemas.microsoft.com/office/drawing/2014/main" id="{A9D30443-2283-29B1-4A94-9DD24E030444}"/>
                </a:ext>
              </a:extLst>
            </p:cNvPr>
            <p:cNvSpPr>
              <a:spLocks/>
            </p:cNvSpPr>
            <p:nvPr/>
          </p:nvSpPr>
          <p:spPr bwMode="auto">
            <a:xfrm>
              <a:off x="5255901" y="1679572"/>
              <a:ext cx="1366090" cy="912066"/>
            </a:xfrm>
            <a:custGeom>
              <a:avLst/>
              <a:gdLst>
                <a:gd name="T0" fmla="*/ 0 w 930"/>
                <a:gd name="T1" fmla="*/ 0 h 365"/>
                <a:gd name="T2" fmla="*/ 747 w 930"/>
                <a:gd name="T3" fmla="*/ 0 h 365"/>
                <a:gd name="T4" fmla="*/ 930 w 930"/>
                <a:gd name="T5" fmla="*/ 182 h 365"/>
                <a:gd name="T6" fmla="*/ 747 w 930"/>
                <a:gd name="T7" fmla="*/ 365 h 365"/>
                <a:gd name="T8" fmla="*/ 0 w 930"/>
                <a:gd name="T9" fmla="*/ 365 h 365"/>
                <a:gd name="T10" fmla="*/ 182 w 930"/>
                <a:gd name="T11" fmla="*/ 182 h 365"/>
                <a:gd name="T12" fmla="*/ 0 w 930"/>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30" h="365">
                  <a:moveTo>
                    <a:pt x="0" y="0"/>
                  </a:moveTo>
                  <a:lnTo>
                    <a:pt x="747" y="0"/>
                  </a:lnTo>
                  <a:lnTo>
                    <a:pt x="930" y="182"/>
                  </a:lnTo>
                  <a:lnTo>
                    <a:pt x="747" y="365"/>
                  </a:lnTo>
                  <a:lnTo>
                    <a:pt x="0" y="365"/>
                  </a:lnTo>
                  <a:lnTo>
                    <a:pt x="182" y="182"/>
                  </a:lnTo>
                  <a:lnTo>
                    <a:pt x="0" y="0"/>
                  </a:lnTo>
                  <a:close/>
                </a:path>
              </a:pathLst>
            </a:custGeom>
            <a:solidFill>
              <a:schemeClr val="accent3"/>
            </a:solidFill>
            <a:ln>
              <a:noFill/>
            </a:ln>
          </p:spPr>
          <p:txBody>
            <a:bodyPr vert="horz" wrap="square" lIns="68577" tIns="34288" rIns="68577" bIns="34288" numCol="1" anchor="ctr" anchorCtr="0" compatLnSpc="1">
              <a:prstTxWarp prst="textNoShape">
                <a:avLst/>
              </a:prstTxWarp>
            </a:bodyPr>
            <a:lstStyle/>
            <a:p>
              <a:pPr algn="ctr"/>
              <a:r>
                <a:rPr lang="en-US" sz="2000" noProof="1">
                  <a:solidFill>
                    <a:schemeClr val="bg1"/>
                  </a:solidFill>
                </a:rPr>
                <a:t>2025</a:t>
              </a:r>
            </a:p>
          </p:txBody>
        </p:sp>
        <p:sp>
          <p:nvSpPr>
            <p:cNvPr id="6" name="Freeform 13">
              <a:extLst>
                <a:ext uri="{FF2B5EF4-FFF2-40B4-BE49-F238E27FC236}">
                  <a16:creationId xmlns:a16="http://schemas.microsoft.com/office/drawing/2014/main" id="{F0E16B7F-1D00-FB5F-CE43-782A43A20164}"/>
                </a:ext>
              </a:extLst>
            </p:cNvPr>
            <p:cNvSpPr>
              <a:spLocks/>
            </p:cNvSpPr>
            <p:nvPr/>
          </p:nvSpPr>
          <p:spPr bwMode="auto">
            <a:xfrm>
              <a:off x="6404743" y="1679572"/>
              <a:ext cx="1366090" cy="912066"/>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4"/>
            </a:solidFill>
            <a:ln>
              <a:noFill/>
            </a:ln>
          </p:spPr>
          <p:txBody>
            <a:bodyPr vert="horz" wrap="square" lIns="68577" tIns="34288" rIns="68577" bIns="34288" numCol="1" anchor="ctr" anchorCtr="0" compatLnSpc="1">
              <a:prstTxWarp prst="textNoShape">
                <a:avLst/>
              </a:prstTxWarp>
            </a:bodyPr>
            <a:lstStyle/>
            <a:p>
              <a:pPr algn="ctr"/>
              <a:r>
                <a:rPr lang="en-US" sz="2000" noProof="1">
                  <a:solidFill>
                    <a:schemeClr val="bg1"/>
                  </a:solidFill>
                </a:rPr>
                <a:t>2026</a:t>
              </a:r>
            </a:p>
          </p:txBody>
        </p:sp>
        <p:sp>
          <p:nvSpPr>
            <p:cNvPr id="7" name="Freeform 15">
              <a:extLst>
                <a:ext uri="{FF2B5EF4-FFF2-40B4-BE49-F238E27FC236}">
                  <a16:creationId xmlns:a16="http://schemas.microsoft.com/office/drawing/2014/main" id="{743019EA-A659-3D43-DA3B-BEEA803B36BF}"/>
                </a:ext>
              </a:extLst>
            </p:cNvPr>
            <p:cNvSpPr>
              <a:spLocks/>
            </p:cNvSpPr>
            <p:nvPr/>
          </p:nvSpPr>
          <p:spPr bwMode="auto">
            <a:xfrm>
              <a:off x="7544709" y="1679572"/>
              <a:ext cx="1366090" cy="912066"/>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5"/>
            </a:solidFill>
            <a:ln>
              <a:noFill/>
            </a:ln>
          </p:spPr>
          <p:txBody>
            <a:bodyPr vert="horz" wrap="square" lIns="68577" tIns="34288" rIns="68577" bIns="34288" numCol="1" anchor="ctr" anchorCtr="0" compatLnSpc="1">
              <a:prstTxWarp prst="textNoShape">
                <a:avLst/>
              </a:prstTxWarp>
            </a:bodyPr>
            <a:lstStyle/>
            <a:p>
              <a:pPr algn="ctr"/>
              <a:r>
                <a:rPr lang="en-US" sz="2000" b="1" noProof="1">
                  <a:solidFill>
                    <a:schemeClr val="bg1"/>
                  </a:solidFill>
                </a:rPr>
                <a:t>2027</a:t>
              </a:r>
            </a:p>
          </p:txBody>
        </p:sp>
        <p:sp>
          <p:nvSpPr>
            <p:cNvPr id="8" name="Freeform 17">
              <a:extLst>
                <a:ext uri="{FF2B5EF4-FFF2-40B4-BE49-F238E27FC236}">
                  <a16:creationId xmlns:a16="http://schemas.microsoft.com/office/drawing/2014/main" id="{37CECC17-45F5-4194-A5CA-FA9D52225354}"/>
                </a:ext>
              </a:extLst>
            </p:cNvPr>
            <p:cNvSpPr>
              <a:spLocks/>
            </p:cNvSpPr>
            <p:nvPr/>
          </p:nvSpPr>
          <p:spPr bwMode="auto">
            <a:xfrm>
              <a:off x="8684674" y="1679572"/>
              <a:ext cx="1377567" cy="912066"/>
            </a:xfrm>
            <a:custGeom>
              <a:avLst/>
              <a:gdLst>
                <a:gd name="T0" fmla="*/ 0 w 929"/>
                <a:gd name="T1" fmla="*/ 0 h 365"/>
                <a:gd name="T2" fmla="*/ 747 w 929"/>
                <a:gd name="T3" fmla="*/ 0 h 365"/>
                <a:gd name="T4" fmla="*/ 929 w 929"/>
                <a:gd name="T5" fmla="*/ 182 h 365"/>
                <a:gd name="T6" fmla="*/ 747 w 929"/>
                <a:gd name="T7" fmla="*/ 365 h 365"/>
                <a:gd name="T8" fmla="*/ 0 w 929"/>
                <a:gd name="T9" fmla="*/ 365 h 365"/>
                <a:gd name="T10" fmla="*/ 182 w 929"/>
                <a:gd name="T11" fmla="*/ 182 h 365"/>
                <a:gd name="T12" fmla="*/ 0 w 929"/>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9" h="365">
                  <a:moveTo>
                    <a:pt x="0" y="0"/>
                  </a:moveTo>
                  <a:lnTo>
                    <a:pt x="747" y="0"/>
                  </a:lnTo>
                  <a:lnTo>
                    <a:pt x="929" y="182"/>
                  </a:lnTo>
                  <a:lnTo>
                    <a:pt x="747" y="365"/>
                  </a:lnTo>
                  <a:lnTo>
                    <a:pt x="0" y="365"/>
                  </a:lnTo>
                  <a:lnTo>
                    <a:pt x="182" y="182"/>
                  </a:lnTo>
                  <a:lnTo>
                    <a:pt x="0" y="0"/>
                  </a:lnTo>
                  <a:close/>
                </a:path>
              </a:pathLst>
            </a:custGeom>
            <a:solidFill>
              <a:schemeClr val="accent6"/>
            </a:solidFill>
            <a:ln>
              <a:noFill/>
            </a:ln>
          </p:spPr>
          <p:txBody>
            <a:bodyPr vert="horz" wrap="square" lIns="68577" tIns="34288" rIns="68577" bIns="34288" numCol="1" anchor="ctr" anchorCtr="0" compatLnSpc="1">
              <a:prstTxWarp prst="textNoShape">
                <a:avLst/>
              </a:prstTxWarp>
            </a:bodyPr>
            <a:lstStyle/>
            <a:p>
              <a:pPr algn="ctr"/>
              <a:r>
                <a:rPr lang="en-US" sz="2000" noProof="1">
                  <a:solidFill>
                    <a:schemeClr val="bg1"/>
                  </a:solidFill>
                </a:rPr>
                <a:t>2030 &amp; beyond</a:t>
              </a:r>
            </a:p>
          </p:txBody>
        </p:sp>
        <p:sp>
          <p:nvSpPr>
            <p:cNvPr id="10" name="Rectangle: Rounded Corners 9">
              <a:extLst>
                <a:ext uri="{FF2B5EF4-FFF2-40B4-BE49-F238E27FC236}">
                  <a16:creationId xmlns:a16="http://schemas.microsoft.com/office/drawing/2014/main" id="{C697A70A-46B7-F4AF-1113-B4DFB7B84A14}"/>
                </a:ext>
              </a:extLst>
            </p:cNvPr>
            <p:cNvSpPr/>
            <p:nvPr/>
          </p:nvSpPr>
          <p:spPr>
            <a:xfrm>
              <a:off x="2764907" y="2899929"/>
              <a:ext cx="1633867" cy="1494272"/>
            </a:xfrm>
            <a:prstGeom prst="roundRect">
              <a:avLst>
                <a:gd name="adj" fmla="val 85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8" rIns="68577" bIns="34288" numCol="1" spcCol="0" rtlCol="0" fromWordArt="0" anchor="ctr" anchorCtr="0" forceAA="0" compatLnSpc="1">
              <a:prstTxWarp prst="textNoShape">
                <a:avLst/>
              </a:prstTxWarp>
              <a:noAutofit/>
            </a:bodyPr>
            <a:lstStyle/>
            <a:p>
              <a:pPr>
                <a:spcAft>
                  <a:spcPts val="450"/>
                </a:spcAft>
              </a:pPr>
              <a:r>
                <a:rPr lang="en-US" sz="907" b="1" cap="all" noProof="1">
                  <a:solidFill>
                    <a:prstClr val="white"/>
                  </a:solidFill>
                </a:rPr>
                <a:t>3 Multi-hazard Early Warning Conferences</a:t>
              </a:r>
            </a:p>
            <a:p>
              <a:pPr algn="just">
                <a:spcAft>
                  <a:spcPts val="450"/>
                </a:spcAft>
              </a:pPr>
              <a:r>
                <a:rPr lang="en-US" sz="907" noProof="1">
                  <a:solidFill>
                    <a:prstClr val="white"/>
                  </a:solidFill>
                </a:rPr>
                <a:t>Organized as preparatory  event in the context of the Global Platforms for DRR (2017, 2019, 2022). These events were organized by UNDRR, UNOOSA, WB &amp; WMO and other partners.</a:t>
              </a:r>
            </a:p>
          </p:txBody>
        </p:sp>
        <p:sp>
          <p:nvSpPr>
            <p:cNvPr id="11" name="Rectangle: Rounded Corners 10">
              <a:extLst>
                <a:ext uri="{FF2B5EF4-FFF2-40B4-BE49-F238E27FC236}">
                  <a16:creationId xmlns:a16="http://schemas.microsoft.com/office/drawing/2014/main" id="{B4CDAD04-7B95-0590-9DC1-E2C9248B5E35}"/>
                </a:ext>
              </a:extLst>
            </p:cNvPr>
            <p:cNvSpPr/>
            <p:nvPr/>
          </p:nvSpPr>
          <p:spPr>
            <a:xfrm>
              <a:off x="3808337" y="4619548"/>
              <a:ext cx="1760736" cy="1494272"/>
            </a:xfrm>
            <a:prstGeom prst="roundRect">
              <a:avLst>
                <a:gd name="adj" fmla="val 85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8" rIns="68577" bIns="34288" numCol="1" spcCol="0" rtlCol="0" fromWordArt="0" anchor="ctr" anchorCtr="0" forceAA="0" compatLnSpc="1">
              <a:prstTxWarp prst="textNoShape">
                <a:avLst/>
              </a:prstTxWarp>
              <a:noAutofit/>
            </a:bodyPr>
            <a:lstStyle/>
            <a:p>
              <a:pPr>
                <a:spcAft>
                  <a:spcPts val="450"/>
                </a:spcAft>
              </a:pPr>
              <a:r>
                <a:rPr lang="en-US" sz="907" b="1" cap="all" noProof="1">
                  <a:solidFill>
                    <a:schemeClr val="bg1"/>
                  </a:solidFill>
                </a:rPr>
                <a:t>2024 Regional MSF </a:t>
              </a:r>
            </a:p>
            <a:p>
              <a:pPr algn="just">
                <a:spcAft>
                  <a:spcPts val="450"/>
                </a:spcAft>
              </a:pPr>
              <a:r>
                <a:rPr lang="en-US" sz="907" noProof="1">
                  <a:solidFill>
                    <a:schemeClr val="bg1"/>
                  </a:solidFill>
                </a:rPr>
                <a:t>Regional EW4All MSF will bring together early warning partners &amp; stakeholders to exchange on regional specific experiences, good practices and share progress made. The outcomes will inform the 2025 global MSF.</a:t>
              </a:r>
            </a:p>
          </p:txBody>
        </p:sp>
        <p:sp>
          <p:nvSpPr>
            <p:cNvPr id="12" name="Rectangle: Rounded Corners 11">
              <a:extLst>
                <a:ext uri="{FF2B5EF4-FFF2-40B4-BE49-F238E27FC236}">
                  <a16:creationId xmlns:a16="http://schemas.microsoft.com/office/drawing/2014/main" id="{65913C28-C06D-0F67-13DB-600FD3D229DE}"/>
                </a:ext>
              </a:extLst>
            </p:cNvPr>
            <p:cNvSpPr/>
            <p:nvPr/>
          </p:nvSpPr>
          <p:spPr>
            <a:xfrm>
              <a:off x="4939540" y="2899929"/>
              <a:ext cx="1633867" cy="1494272"/>
            </a:xfrm>
            <a:prstGeom prst="roundRect">
              <a:avLst>
                <a:gd name="adj" fmla="val 85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8" rIns="68577" bIns="34288" numCol="1" spcCol="0" rtlCol="0" fromWordArt="0" anchor="ctr" anchorCtr="0" forceAA="0" compatLnSpc="1">
              <a:prstTxWarp prst="textNoShape">
                <a:avLst/>
              </a:prstTxWarp>
              <a:noAutofit/>
            </a:bodyPr>
            <a:lstStyle/>
            <a:p>
              <a:pPr>
                <a:spcAft>
                  <a:spcPts val="450"/>
                </a:spcAft>
              </a:pPr>
              <a:r>
                <a:rPr lang="en-US" sz="907" b="1" cap="all" noProof="1">
                  <a:solidFill>
                    <a:schemeClr val="bg1"/>
                  </a:solidFill>
                </a:rPr>
                <a:t>2025 EW4All MSF (June)</a:t>
              </a:r>
            </a:p>
            <a:p>
              <a:pPr algn="just">
                <a:spcAft>
                  <a:spcPts val="450"/>
                </a:spcAft>
              </a:pPr>
              <a:r>
                <a:rPr lang="en-US" sz="907" noProof="1">
                  <a:solidFill>
                    <a:schemeClr val="bg1"/>
                  </a:solidFill>
                </a:rPr>
                <a:t>The first global MSF will be organized as preparatory event during the Global Platform for DRR. The event will reflect on the implementation of all four pillars of EW4All initiative.</a:t>
              </a:r>
            </a:p>
          </p:txBody>
        </p:sp>
        <p:sp>
          <p:nvSpPr>
            <p:cNvPr id="13" name="Rectangle: Rounded Corners 12">
              <a:extLst>
                <a:ext uri="{FF2B5EF4-FFF2-40B4-BE49-F238E27FC236}">
                  <a16:creationId xmlns:a16="http://schemas.microsoft.com/office/drawing/2014/main" id="{8B3F881C-18FF-7CAE-EB6C-D0D58079DAE2}"/>
                </a:ext>
              </a:extLst>
            </p:cNvPr>
            <p:cNvSpPr/>
            <p:nvPr/>
          </p:nvSpPr>
          <p:spPr>
            <a:xfrm>
              <a:off x="6026857" y="4619548"/>
              <a:ext cx="1633867" cy="1494272"/>
            </a:xfrm>
            <a:prstGeom prst="roundRect">
              <a:avLst>
                <a:gd name="adj" fmla="val 85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8" rIns="68577" bIns="34288" numCol="1" spcCol="0" rtlCol="0" fromWordArt="0" anchor="ctr" anchorCtr="0" forceAA="0" compatLnSpc="1">
              <a:prstTxWarp prst="textNoShape">
                <a:avLst/>
              </a:prstTxWarp>
              <a:noAutofit/>
            </a:bodyPr>
            <a:lstStyle/>
            <a:p>
              <a:pPr>
                <a:spcAft>
                  <a:spcPts val="450"/>
                </a:spcAft>
              </a:pPr>
              <a:r>
                <a:rPr lang="en-US" sz="907" b="1" cap="all" noProof="1">
                  <a:solidFill>
                    <a:schemeClr val="bg1"/>
                  </a:solidFill>
                </a:rPr>
                <a:t>2026 EW4All MSF</a:t>
              </a:r>
            </a:p>
            <a:p>
              <a:pPr algn="just">
                <a:spcAft>
                  <a:spcPts val="450"/>
                </a:spcAft>
              </a:pPr>
              <a:r>
                <a:rPr lang="en-US" sz="907" noProof="1">
                  <a:solidFill>
                    <a:schemeClr val="bg1"/>
                  </a:solidFill>
                </a:rPr>
                <a:t>The second global MSF will showcase good practices and discuss how to bridge gaps</a:t>
              </a:r>
              <a:r>
                <a:rPr lang="en-US" sz="1000" noProof="1">
                  <a:solidFill>
                    <a:schemeClr val="tx1"/>
                  </a:solidFill>
                </a:rPr>
                <a:t>.</a:t>
              </a:r>
            </a:p>
          </p:txBody>
        </p:sp>
        <p:sp>
          <p:nvSpPr>
            <p:cNvPr id="14" name="Rectangle: Rounded Corners 13">
              <a:extLst>
                <a:ext uri="{FF2B5EF4-FFF2-40B4-BE49-F238E27FC236}">
                  <a16:creationId xmlns:a16="http://schemas.microsoft.com/office/drawing/2014/main" id="{EFED9E96-1020-B0C6-EC21-ADCAD51AF69E}"/>
                </a:ext>
              </a:extLst>
            </p:cNvPr>
            <p:cNvSpPr/>
            <p:nvPr/>
          </p:nvSpPr>
          <p:spPr>
            <a:xfrm>
              <a:off x="7114175" y="2899929"/>
              <a:ext cx="1633867" cy="1494272"/>
            </a:xfrm>
            <a:prstGeom prst="roundRect">
              <a:avLst>
                <a:gd name="adj" fmla="val 852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8" rIns="68577" bIns="34288" numCol="1" spcCol="0" rtlCol="0" fromWordArt="0" anchor="ctr" anchorCtr="0" forceAA="0" compatLnSpc="1">
              <a:prstTxWarp prst="textNoShape">
                <a:avLst/>
              </a:prstTxWarp>
              <a:noAutofit/>
            </a:bodyPr>
            <a:lstStyle/>
            <a:p>
              <a:pPr>
                <a:spcAft>
                  <a:spcPts val="450"/>
                </a:spcAft>
              </a:pPr>
              <a:r>
                <a:rPr lang="en-US" sz="907" b="1" cap="all" noProof="1">
                  <a:solidFill>
                    <a:schemeClr val="bg1"/>
                  </a:solidFill>
                </a:rPr>
                <a:t>2027 EW4All MSF</a:t>
              </a:r>
            </a:p>
            <a:p>
              <a:pPr algn="just">
                <a:spcAft>
                  <a:spcPts val="450"/>
                </a:spcAft>
              </a:pPr>
              <a:r>
                <a:rPr lang="en-US" sz="907" noProof="1">
                  <a:solidFill>
                    <a:schemeClr val="bg1"/>
                  </a:solidFill>
                </a:rPr>
                <a:t>The 2027 MSF will review the progress of the EW4All initiative and remaining challenges.</a:t>
              </a:r>
            </a:p>
          </p:txBody>
        </p:sp>
        <p:sp>
          <p:nvSpPr>
            <p:cNvPr id="15" name="Rectangle: Rounded Corners 14">
              <a:extLst>
                <a:ext uri="{FF2B5EF4-FFF2-40B4-BE49-F238E27FC236}">
                  <a16:creationId xmlns:a16="http://schemas.microsoft.com/office/drawing/2014/main" id="{F2779863-C796-22AE-E0C7-6ED1F66A1921}"/>
                </a:ext>
              </a:extLst>
            </p:cNvPr>
            <p:cNvSpPr/>
            <p:nvPr/>
          </p:nvSpPr>
          <p:spPr>
            <a:xfrm>
              <a:off x="8118508" y="4619548"/>
              <a:ext cx="2162759" cy="1494272"/>
            </a:xfrm>
            <a:prstGeom prst="roundRect">
              <a:avLst>
                <a:gd name="adj" fmla="val 852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8" rIns="68577" bIns="34288" numCol="1" spcCol="0" rtlCol="0" fromWordArt="0" anchor="ctr" anchorCtr="0" forceAA="0" compatLnSpc="1">
              <a:prstTxWarp prst="textNoShape">
                <a:avLst/>
              </a:prstTxWarp>
              <a:noAutofit/>
            </a:bodyPr>
            <a:lstStyle/>
            <a:p>
              <a:pPr>
                <a:spcAft>
                  <a:spcPts val="450"/>
                </a:spcAft>
              </a:pPr>
              <a:r>
                <a:rPr lang="en-US" sz="907" b="1" cap="all" noProof="1">
                  <a:solidFill>
                    <a:schemeClr val="bg1"/>
                  </a:solidFill>
                </a:rPr>
                <a:t>Achieving Sendai Framework Target G </a:t>
              </a:r>
            </a:p>
            <a:p>
              <a:pPr algn="just">
                <a:spcAft>
                  <a:spcPts val="450"/>
                </a:spcAft>
              </a:pPr>
              <a:r>
                <a:rPr lang="en-US" sz="907" noProof="1">
                  <a:solidFill>
                    <a:schemeClr val="bg1"/>
                  </a:solidFill>
                </a:rPr>
                <a:t>Achievements of the EW4All inititiaves and complementary efforts will be assessed during the 2028 Global Platform for DRR. How to address remaining gaps until 2030 and how to maintain successes will be a critical part of the discussion.</a:t>
              </a:r>
            </a:p>
          </p:txBody>
        </p:sp>
        <p:cxnSp>
          <p:nvCxnSpPr>
            <p:cNvPr id="16" name="Straight Connector 15">
              <a:extLst>
                <a:ext uri="{FF2B5EF4-FFF2-40B4-BE49-F238E27FC236}">
                  <a16:creationId xmlns:a16="http://schemas.microsoft.com/office/drawing/2014/main" id="{C8057F62-1846-2005-3DF0-EF62042DD889}"/>
                </a:ext>
              </a:extLst>
            </p:cNvPr>
            <p:cNvCxnSpPr>
              <a:cxnSpLocks/>
            </p:cNvCxnSpPr>
            <p:nvPr/>
          </p:nvCxnSpPr>
          <p:spPr>
            <a:xfrm>
              <a:off x="3586761" y="2591637"/>
              <a:ext cx="10243" cy="30829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34780B-0993-AA87-0A91-66B232C07350}"/>
                </a:ext>
              </a:extLst>
            </p:cNvPr>
            <p:cNvCxnSpPr>
              <a:cxnSpLocks/>
            </p:cNvCxnSpPr>
            <p:nvPr/>
          </p:nvCxnSpPr>
          <p:spPr>
            <a:xfrm>
              <a:off x="4665202" y="2591636"/>
              <a:ext cx="9625" cy="202791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58CD4F-7CA4-661B-449A-19080E1A6A9F}"/>
                </a:ext>
              </a:extLst>
            </p:cNvPr>
            <p:cNvCxnSpPr>
              <a:cxnSpLocks/>
            </p:cNvCxnSpPr>
            <p:nvPr/>
          </p:nvCxnSpPr>
          <p:spPr>
            <a:xfrm>
              <a:off x="6837852" y="2591636"/>
              <a:ext cx="0" cy="2092118"/>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E5298F-78AA-4E26-37D5-7E0808C21658}"/>
                </a:ext>
              </a:extLst>
            </p:cNvPr>
            <p:cNvCxnSpPr>
              <a:cxnSpLocks/>
            </p:cNvCxnSpPr>
            <p:nvPr/>
          </p:nvCxnSpPr>
          <p:spPr>
            <a:xfrm>
              <a:off x="9012487" y="2527428"/>
              <a:ext cx="7155" cy="2092118"/>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23E47D-33BC-A211-234B-04813ECE094C}"/>
                </a:ext>
              </a:extLst>
            </p:cNvPr>
            <p:cNvCxnSpPr>
              <a:cxnSpLocks/>
            </p:cNvCxnSpPr>
            <p:nvPr/>
          </p:nvCxnSpPr>
          <p:spPr>
            <a:xfrm>
              <a:off x="5761396" y="2591637"/>
              <a:ext cx="9009" cy="30829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B6A3ED-6DEB-E5E5-DB37-C05775FD9E62}"/>
                </a:ext>
              </a:extLst>
            </p:cNvPr>
            <p:cNvCxnSpPr>
              <a:cxnSpLocks/>
            </p:cNvCxnSpPr>
            <p:nvPr/>
          </p:nvCxnSpPr>
          <p:spPr>
            <a:xfrm>
              <a:off x="7936030" y="2591637"/>
              <a:ext cx="7155" cy="36531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5C974AE4-D08F-B08F-57F8-C6F52178352B}"/>
                </a:ext>
              </a:extLst>
            </p:cNvPr>
            <p:cNvSpPr/>
            <p:nvPr/>
          </p:nvSpPr>
          <p:spPr>
            <a:xfrm>
              <a:off x="3857145" y="6339167"/>
              <a:ext cx="5410747" cy="372497"/>
            </a:xfrm>
            <a:prstGeom prst="roundRect">
              <a:avLst>
                <a:gd name="adj" fmla="val 8527"/>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8" rIns="68577" bIns="34288" numCol="1" spcCol="0" rtlCol="0" fromWordArt="0" anchor="ctr" anchorCtr="0" forceAA="0" compatLnSpc="1">
              <a:prstTxWarp prst="textNoShape">
                <a:avLst/>
              </a:prstTxWarp>
              <a:noAutofit/>
            </a:bodyPr>
            <a:lstStyle/>
            <a:p>
              <a:pPr algn="ctr">
                <a:spcAft>
                  <a:spcPts val="450"/>
                </a:spcAft>
              </a:pPr>
              <a:r>
                <a:rPr lang="en-US" sz="907" b="1" cap="all" noProof="1">
                  <a:solidFill>
                    <a:schemeClr val="bg1"/>
                  </a:solidFill>
                </a:rPr>
                <a:t>Regional and National efforts will feed into the EW4All MSF </a:t>
              </a:r>
              <a:r>
                <a:rPr lang="en-US" sz="907" noProof="1">
                  <a:solidFill>
                    <a:schemeClr val="bg1"/>
                  </a:solidFill>
                </a:rPr>
                <a:t>including </a:t>
              </a:r>
              <a:r>
                <a:rPr lang="en-US" sz="907">
                  <a:solidFill>
                    <a:schemeClr val="bg1"/>
                  </a:solidFill>
                </a:rPr>
                <a:t>Regional Platforms for Disaster Risk Reduction, Regional Sustainable Development Forum, WMO meetings, IBCs, etc.</a:t>
              </a:r>
              <a:endParaRPr lang="en-US" sz="907" noProof="1">
                <a:solidFill>
                  <a:schemeClr val="bg1"/>
                </a:solidFill>
              </a:endParaRPr>
            </a:p>
          </p:txBody>
        </p:sp>
        <p:cxnSp>
          <p:nvCxnSpPr>
            <p:cNvPr id="43" name="Straight Arrow Connector 42">
              <a:extLst>
                <a:ext uri="{FF2B5EF4-FFF2-40B4-BE49-F238E27FC236}">
                  <a16:creationId xmlns:a16="http://schemas.microsoft.com/office/drawing/2014/main" id="{2958832C-6C78-F5D7-E177-1EB1DF6D4FFC}"/>
                </a:ext>
              </a:extLst>
            </p:cNvPr>
            <p:cNvCxnSpPr>
              <a:endCxn id="11" idx="2"/>
            </p:cNvCxnSpPr>
            <p:nvPr/>
          </p:nvCxnSpPr>
          <p:spPr>
            <a:xfrm flipV="1">
              <a:off x="4665201" y="6113820"/>
              <a:ext cx="0" cy="225347"/>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C1752FB-B1D0-B031-0221-4DEF859E490A}"/>
                </a:ext>
              </a:extLst>
            </p:cNvPr>
            <p:cNvCxnSpPr/>
            <p:nvPr/>
          </p:nvCxnSpPr>
          <p:spPr>
            <a:xfrm flipV="1">
              <a:off x="6826155" y="6113820"/>
              <a:ext cx="0" cy="225347"/>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1D8C68F-E2C0-8813-DD5F-D949A71D2A17}"/>
                </a:ext>
              </a:extLst>
            </p:cNvPr>
            <p:cNvCxnSpPr>
              <a:cxnSpLocks/>
            </p:cNvCxnSpPr>
            <p:nvPr/>
          </p:nvCxnSpPr>
          <p:spPr>
            <a:xfrm flipH="1" flipV="1">
              <a:off x="7886720" y="4394201"/>
              <a:ext cx="13051" cy="1944966"/>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25A4E11-EE9E-E7BE-C983-23ECC562C6D1}"/>
                </a:ext>
              </a:extLst>
            </p:cNvPr>
            <p:cNvCxnSpPr>
              <a:cxnSpLocks/>
            </p:cNvCxnSpPr>
            <p:nvPr/>
          </p:nvCxnSpPr>
          <p:spPr>
            <a:xfrm flipH="1" flipV="1">
              <a:off x="5793168" y="4395674"/>
              <a:ext cx="13051" cy="1944966"/>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itle 1">
            <a:extLst>
              <a:ext uri="{FF2B5EF4-FFF2-40B4-BE49-F238E27FC236}">
                <a16:creationId xmlns:a16="http://schemas.microsoft.com/office/drawing/2014/main" id="{94EA4BDC-A979-822F-B4AD-30018589A667}"/>
              </a:ext>
            </a:extLst>
          </p:cNvPr>
          <p:cNvSpPr>
            <a:spLocks noGrp="1"/>
          </p:cNvSpPr>
          <p:nvPr>
            <p:ph type="title"/>
          </p:nvPr>
        </p:nvSpPr>
        <p:spPr>
          <a:xfrm>
            <a:off x="609964" y="163468"/>
            <a:ext cx="10972076" cy="802805"/>
          </a:xfrm>
        </p:spPr>
        <p:txBody>
          <a:bodyPr/>
          <a:lstStyle/>
          <a:p>
            <a:r>
              <a:rPr lang="en-US" sz="2900">
                <a:latin typeface="Roboto Black"/>
                <a:ea typeface="Roboto Black"/>
                <a:cs typeface="Roboto Black"/>
              </a:rPr>
              <a:t>Multistakeholder Fora (MSF)</a:t>
            </a:r>
          </a:p>
        </p:txBody>
      </p:sp>
      <p:pic>
        <p:nvPicPr>
          <p:cNvPr id="2" name="Picture 1" descr="Graphical user interface, application&#10;&#10;Description automatically generated">
            <a:extLst>
              <a:ext uri="{FF2B5EF4-FFF2-40B4-BE49-F238E27FC236}">
                <a16:creationId xmlns:a16="http://schemas.microsoft.com/office/drawing/2014/main" id="{3F6488FE-D937-71D5-A9AB-05843CB91DB5}"/>
              </a:ext>
            </a:extLst>
          </p:cNvPr>
          <p:cNvPicPr/>
          <p:nvPr/>
        </p:nvPicPr>
        <p:blipFill>
          <a:blip r:embed="rId3"/>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3879481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260355"/>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4- Monitoring and Evaluation</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pic>
        <p:nvPicPr>
          <p:cNvPr id="2" name="Picture 1" descr="A close-up of a chart&#10;&#10;Description automatically generated">
            <a:extLst>
              <a:ext uri="{FF2B5EF4-FFF2-40B4-BE49-F238E27FC236}">
                <a16:creationId xmlns:a16="http://schemas.microsoft.com/office/drawing/2014/main" id="{858C05FD-259E-A6DC-1E5D-3E9BDF4E7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359" y="813398"/>
            <a:ext cx="10226566" cy="5752443"/>
          </a:xfrm>
          <a:prstGeom prst="rect">
            <a:avLst/>
          </a:prstGeom>
        </p:spPr>
      </p:pic>
    </p:spTree>
    <p:extLst>
      <p:ext uri="{BB962C8B-B14F-4D97-AF65-F5344CB8AC3E}">
        <p14:creationId xmlns:p14="http://schemas.microsoft.com/office/powerpoint/2010/main" val="202124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8B95DA69-185C-6441-AD83-1E67CB7B0FE3}"/>
              </a:ext>
            </a:extLst>
          </p:cNvPr>
          <p:cNvSpPr>
            <a:spLocks noGrp="1"/>
          </p:cNvSpPr>
          <p:nvPr>
            <p:ph type="title"/>
          </p:nvPr>
        </p:nvSpPr>
        <p:spPr>
          <a:xfrm>
            <a:off x="609962" y="155018"/>
            <a:ext cx="10972076" cy="802763"/>
          </a:xfrm>
        </p:spPr>
        <p:txBody>
          <a:bodyPr vert="horz" lIns="91440" tIns="45720" rIns="91440" bIns="45720" rtlCol="0" anchor="ctr">
            <a:normAutofit/>
          </a:bodyPr>
          <a:lstStyle/>
          <a:p>
            <a:r>
              <a:rPr lang="en-US" sz="4000" dirty="0">
                <a:solidFill>
                  <a:schemeClr val="accent1"/>
                </a:solidFill>
                <a:latin typeface="Roboto Black"/>
                <a:ea typeface="Roboto Black"/>
                <a:cs typeface="Roboto Black"/>
              </a:rPr>
              <a:t>Timeline</a:t>
            </a:r>
            <a:endParaRPr lang="en-US" sz="4000" dirty="0">
              <a:solidFill>
                <a:schemeClr val="accent1"/>
              </a:solidFill>
              <a:latin typeface="Roboto Black"/>
              <a:ea typeface="Roboto Black"/>
              <a:cs typeface="Roboto Black"/>
              <a:sym typeface="Montserrat-Regular"/>
            </a:endParaRPr>
          </a:p>
        </p:txBody>
      </p:sp>
      <p:sp>
        <p:nvSpPr>
          <p:cNvPr id="13" name="TextBox 12">
            <a:extLst>
              <a:ext uri="{FF2B5EF4-FFF2-40B4-BE49-F238E27FC236}">
                <a16:creationId xmlns:a16="http://schemas.microsoft.com/office/drawing/2014/main" id="{96303F2A-0A54-6748-9196-2AB847FBEBC9}"/>
              </a:ext>
            </a:extLst>
          </p:cNvPr>
          <p:cNvSpPr txBox="1"/>
          <p:nvPr/>
        </p:nvSpPr>
        <p:spPr>
          <a:xfrm>
            <a:off x="7196720" y="-2052190"/>
            <a:ext cx="184731" cy="385490"/>
          </a:xfrm>
          <a:prstGeom prst="rect">
            <a:avLst/>
          </a:prstGeom>
          <a:noFill/>
        </p:spPr>
        <p:txBody>
          <a:bodyPr wrap="none" rtlCol="0">
            <a:spAutoFit/>
          </a:bodyPr>
          <a:lstStyle/>
          <a:p>
            <a:pPr defTabSz="945968" fontAlgn="base">
              <a:spcBef>
                <a:spcPct val="0"/>
              </a:spcBef>
              <a:spcAft>
                <a:spcPct val="0"/>
              </a:spcAft>
            </a:pPr>
            <a:endParaRPr lang="en-US" sz="1905">
              <a:solidFill>
                <a:srgbClr val="294A64"/>
              </a:solidFill>
              <a:latin typeface="Arial" charset="0"/>
              <a:ea typeface="ＭＳ Ｐゴシック" charset="0"/>
            </a:endParaRPr>
          </a:p>
        </p:txBody>
      </p:sp>
      <p:sp>
        <p:nvSpPr>
          <p:cNvPr id="9" name="Shape 79">
            <a:extLst>
              <a:ext uri="{FF2B5EF4-FFF2-40B4-BE49-F238E27FC236}">
                <a16:creationId xmlns:a16="http://schemas.microsoft.com/office/drawing/2014/main" id="{AF31BBE1-63A3-DC91-36E4-E097886277AF}"/>
              </a:ext>
            </a:extLst>
          </p:cNvPr>
          <p:cNvSpPr/>
          <p:nvPr/>
        </p:nvSpPr>
        <p:spPr>
          <a:xfrm>
            <a:off x="0" y="496874"/>
            <a:ext cx="12192000" cy="408445"/>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ts val="3360"/>
              </a:lnSpc>
              <a:defRPr sz="1800"/>
            </a:pPr>
            <a:endParaRPr lang="en-US" sz="2539" b="1">
              <a:solidFill>
                <a:schemeClr val="accent1"/>
              </a:solidFill>
              <a:latin typeface="Roboto Black" panose="02000000000000000000" pitchFamily="2" charset="0"/>
              <a:ea typeface="Roboto Black" panose="02000000000000000000" pitchFamily="2" charset="0"/>
              <a:cs typeface="Roboto Black" panose="02000000000000000000" pitchFamily="2" charset="0"/>
              <a:sym typeface="Montserrat-Regular"/>
            </a:endParaRPr>
          </a:p>
        </p:txBody>
      </p:sp>
      <p:pic>
        <p:nvPicPr>
          <p:cNvPr id="11" name="Picture 10" descr="A picture containing text&#10;&#10;Description automatically generated">
            <a:extLst>
              <a:ext uri="{FF2B5EF4-FFF2-40B4-BE49-F238E27FC236}">
                <a16:creationId xmlns:a16="http://schemas.microsoft.com/office/drawing/2014/main" id="{42CE3ACD-31F1-2B3A-B837-49ED48809AB6}"/>
              </a:ext>
            </a:extLst>
          </p:cNvPr>
          <p:cNvPicPr>
            <a:picLocks noChangeAspect="1"/>
          </p:cNvPicPr>
          <p:nvPr/>
        </p:nvPicPr>
        <p:blipFill rotWithShape="1">
          <a:blip r:embed="rId3">
            <a:extLst>
              <a:ext uri="{28A0092B-C50C-407E-A947-70E740481C1C}">
                <a14:useLocalDpi xmlns:a14="http://schemas.microsoft.com/office/drawing/2010/main" val="0"/>
              </a:ext>
            </a:extLst>
          </a:blip>
          <a:srcRect t="43981" r="1014" b="39487"/>
          <a:stretch/>
        </p:blipFill>
        <p:spPr>
          <a:xfrm>
            <a:off x="2" y="3945036"/>
            <a:ext cx="8729330" cy="2103025"/>
          </a:xfrm>
          <a:prstGeom prst="rect">
            <a:avLst/>
          </a:prstGeom>
        </p:spPr>
      </p:pic>
      <p:pic>
        <p:nvPicPr>
          <p:cNvPr id="14" name="Picture 13">
            <a:extLst>
              <a:ext uri="{FF2B5EF4-FFF2-40B4-BE49-F238E27FC236}">
                <a16:creationId xmlns:a16="http://schemas.microsoft.com/office/drawing/2014/main" id="{BFB48178-99E8-37AF-CBC8-1C9E64BBC4F5}"/>
              </a:ext>
            </a:extLst>
          </p:cNvPr>
          <p:cNvPicPr>
            <a:picLocks noChangeAspect="1"/>
          </p:cNvPicPr>
          <p:nvPr/>
        </p:nvPicPr>
        <p:blipFill>
          <a:blip r:embed="rId4"/>
          <a:stretch>
            <a:fillRect/>
          </a:stretch>
        </p:blipFill>
        <p:spPr>
          <a:xfrm>
            <a:off x="3147465" y="1522479"/>
            <a:ext cx="1523773" cy="2134800"/>
          </a:xfrm>
          <a:prstGeom prst="rect">
            <a:avLst/>
          </a:prstGeom>
        </p:spPr>
      </p:pic>
      <p:cxnSp>
        <p:nvCxnSpPr>
          <p:cNvPr id="15" name="Straight Arrow Connector 14">
            <a:extLst>
              <a:ext uri="{FF2B5EF4-FFF2-40B4-BE49-F238E27FC236}">
                <a16:creationId xmlns:a16="http://schemas.microsoft.com/office/drawing/2014/main" id="{E1CEBFBF-636C-7279-D5CD-352F77214443}"/>
              </a:ext>
            </a:extLst>
          </p:cNvPr>
          <p:cNvCxnSpPr>
            <a:cxnSpLocks/>
          </p:cNvCxnSpPr>
          <p:nvPr/>
        </p:nvCxnSpPr>
        <p:spPr>
          <a:xfrm>
            <a:off x="3827722" y="3838089"/>
            <a:ext cx="8027581" cy="0"/>
          </a:xfrm>
          <a:prstGeom prst="straightConnector1">
            <a:avLst/>
          </a:prstGeom>
          <a:ln w="38100">
            <a:solidFill>
              <a:srgbClr val="70C05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DE58041-6DFE-D086-C860-8C136347F169}"/>
              </a:ext>
            </a:extLst>
          </p:cNvPr>
          <p:cNvCxnSpPr>
            <a:cxnSpLocks/>
          </p:cNvCxnSpPr>
          <p:nvPr/>
        </p:nvCxnSpPr>
        <p:spPr>
          <a:xfrm>
            <a:off x="762316" y="3838089"/>
            <a:ext cx="2895284" cy="0"/>
          </a:xfrm>
          <a:prstGeom prst="straightConnector1">
            <a:avLst/>
          </a:prstGeom>
          <a:ln w="38100">
            <a:solidFill>
              <a:srgbClr val="70C05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D91A7E-776A-6525-BDD6-7A36EB3F5229}"/>
              </a:ext>
            </a:extLst>
          </p:cNvPr>
          <p:cNvSpPr txBox="1"/>
          <p:nvPr/>
        </p:nvSpPr>
        <p:spPr>
          <a:xfrm>
            <a:off x="1347107" y="3361813"/>
            <a:ext cx="1270861" cy="646331"/>
          </a:xfrm>
          <a:prstGeom prst="rect">
            <a:avLst/>
          </a:prstGeom>
          <a:noFill/>
        </p:spPr>
        <p:txBody>
          <a:bodyPr wrap="square" rtlCol="0">
            <a:spAutoFit/>
          </a:bodyPr>
          <a:lstStyle/>
          <a:p>
            <a:r>
              <a:rPr lang="en-GB">
                <a:solidFill>
                  <a:srgbClr val="00B050"/>
                </a:solidFill>
                <a:latin typeface="Abadi" panose="020B0604020104020204" pitchFamily="34" charset="0"/>
              </a:rPr>
              <a:t>Preparatory</a:t>
            </a:r>
          </a:p>
        </p:txBody>
      </p:sp>
      <p:sp>
        <p:nvSpPr>
          <p:cNvPr id="21" name="TextBox 20">
            <a:extLst>
              <a:ext uri="{FF2B5EF4-FFF2-40B4-BE49-F238E27FC236}">
                <a16:creationId xmlns:a16="http://schemas.microsoft.com/office/drawing/2014/main" id="{A4FD89C7-2550-38B5-413D-A69A7648F4CA}"/>
              </a:ext>
            </a:extLst>
          </p:cNvPr>
          <p:cNvSpPr txBox="1"/>
          <p:nvPr/>
        </p:nvSpPr>
        <p:spPr>
          <a:xfrm>
            <a:off x="6230411" y="3328856"/>
            <a:ext cx="1704313" cy="369332"/>
          </a:xfrm>
          <a:prstGeom prst="rect">
            <a:avLst/>
          </a:prstGeom>
          <a:noFill/>
        </p:spPr>
        <p:txBody>
          <a:bodyPr wrap="square" rtlCol="0">
            <a:spAutoFit/>
          </a:bodyPr>
          <a:lstStyle>
            <a:defPPr>
              <a:defRPr lang="es-ES"/>
            </a:defPPr>
            <a:lvl1pPr>
              <a:defRPr>
                <a:solidFill>
                  <a:srgbClr val="00B050"/>
                </a:solidFill>
                <a:latin typeface="Abadi" panose="020B0604020104020204" pitchFamily="34" charset="0"/>
              </a:defRPr>
            </a:lvl1pPr>
          </a:lstStyle>
          <a:p>
            <a:r>
              <a:rPr lang="en-GB"/>
              <a:t>Implementation</a:t>
            </a:r>
          </a:p>
        </p:txBody>
      </p:sp>
      <p:cxnSp>
        <p:nvCxnSpPr>
          <p:cNvPr id="22" name="Straight Arrow Connector 21">
            <a:extLst>
              <a:ext uri="{FF2B5EF4-FFF2-40B4-BE49-F238E27FC236}">
                <a16:creationId xmlns:a16="http://schemas.microsoft.com/office/drawing/2014/main" id="{04E12BDA-4954-19B5-8589-7DFFF6FE6996}"/>
              </a:ext>
            </a:extLst>
          </p:cNvPr>
          <p:cNvCxnSpPr>
            <a:cxnSpLocks/>
          </p:cNvCxnSpPr>
          <p:nvPr/>
        </p:nvCxnSpPr>
        <p:spPr>
          <a:xfrm>
            <a:off x="8144540" y="5190210"/>
            <a:ext cx="3710762" cy="0"/>
          </a:xfrm>
          <a:prstGeom prst="straightConnector1">
            <a:avLst/>
          </a:prstGeom>
          <a:ln w="38100">
            <a:solidFill>
              <a:srgbClr val="70C05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A38F649-04DC-C268-3E2A-71C1F951565B}"/>
              </a:ext>
            </a:extLst>
          </p:cNvPr>
          <p:cNvSpPr txBox="1"/>
          <p:nvPr/>
        </p:nvSpPr>
        <p:spPr>
          <a:xfrm>
            <a:off x="8172884" y="5256036"/>
            <a:ext cx="3682418" cy="369332"/>
          </a:xfrm>
          <a:prstGeom prst="rect">
            <a:avLst/>
          </a:prstGeom>
          <a:noFill/>
        </p:spPr>
        <p:txBody>
          <a:bodyPr wrap="square" rtlCol="0">
            <a:spAutoFit/>
          </a:bodyPr>
          <a:lstStyle/>
          <a:p>
            <a:r>
              <a:rPr lang="en-GB">
                <a:solidFill>
                  <a:srgbClr val="00B050"/>
                </a:solidFill>
                <a:latin typeface="Abadi" panose="020B0604020104020204" pitchFamily="34" charset="0"/>
              </a:rPr>
              <a:t>WMO 2024-2027 Financial Period </a:t>
            </a:r>
          </a:p>
        </p:txBody>
      </p:sp>
      <p:sp>
        <p:nvSpPr>
          <p:cNvPr id="24" name="Oval 23">
            <a:extLst>
              <a:ext uri="{FF2B5EF4-FFF2-40B4-BE49-F238E27FC236}">
                <a16:creationId xmlns:a16="http://schemas.microsoft.com/office/drawing/2014/main" id="{FA40ECE2-01C8-C415-5147-6208D704FC6D}"/>
              </a:ext>
            </a:extLst>
          </p:cNvPr>
          <p:cNvSpPr/>
          <p:nvPr/>
        </p:nvSpPr>
        <p:spPr>
          <a:xfrm>
            <a:off x="4697849" y="4265299"/>
            <a:ext cx="157321" cy="1685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9055632-8224-669E-D77E-D12FF32BE7AF}"/>
              </a:ext>
            </a:extLst>
          </p:cNvPr>
          <p:cNvSpPr/>
          <p:nvPr/>
        </p:nvSpPr>
        <p:spPr>
          <a:xfrm>
            <a:off x="5534405" y="4265299"/>
            <a:ext cx="157321" cy="1685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82FB3F11-C2AB-D9C1-F131-14BA8FF47A78}"/>
              </a:ext>
            </a:extLst>
          </p:cNvPr>
          <p:cNvGrpSpPr/>
          <p:nvPr/>
        </p:nvGrpSpPr>
        <p:grpSpPr>
          <a:xfrm>
            <a:off x="7934724" y="3967828"/>
            <a:ext cx="4268935" cy="1078046"/>
            <a:chOff x="7934723" y="3729752"/>
            <a:chExt cx="4268935" cy="1078046"/>
          </a:xfrm>
        </p:grpSpPr>
        <p:pic>
          <p:nvPicPr>
            <p:cNvPr id="27" name="Picture 26">
              <a:extLst>
                <a:ext uri="{FF2B5EF4-FFF2-40B4-BE49-F238E27FC236}">
                  <a16:creationId xmlns:a16="http://schemas.microsoft.com/office/drawing/2014/main" id="{A0806A33-0107-57E5-7565-8B2C4EE4F140}"/>
                </a:ext>
              </a:extLst>
            </p:cNvPr>
            <p:cNvPicPr>
              <a:picLocks noChangeAspect="1"/>
            </p:cNvPicPr>
            <p:nvPr/>
          </p:nvPicPr>
          <p:blipFill rotWithShape="1">
            <a:blip r:embed="rId5"/>
            <a:srcRect b="31735"/>
            <a:stretch/>
          </p:blipFill>
          <p:spPr>
            <a:xfrm>
              <a:off x="7934723" y="3729752"/>
              <a:ext cx="4204890" cy="1078046"/>
            </a:xfrm>
            <a:prstGeom prst="rect">
              <a:avLst/>
            </a:prstGeom>
          </p:spPr>
        </p:pic>
        <p:pic>
          <p:nvPicPr>
            <p:cNvPr id="28" name="Picture 27">
              <a:extLst>
                <a:ext uri="{FF2B5EF4-FFF2-40B4-BE49-F238E27FC236}">
                  <a16:creationId xmlns:a16="http://schemas.microsoft.com/office/drawing/2014/main" id="{A27DF4E3-DFE4-0415-5EEA-1092F8210A58}"/>
                </a:ext>
              </a:extLst>
            </p:cNvPr>
            <p:cNvPicPr>
              <a:picLocks noChangeAspect="1"/>
            </p:cNvPicPr>
            <p:nvPr/>
          </p:nvPicPr>
          <p:blipFill>
            <a:blip r:embed="rId6"/>
            <a:stretch>
              <a:fillRect/>
            </a:stretch>
          </p:blipFill>
          <p:spPr>
            <a:xfrm>
              <a:off x="10882461" y="3729752"/>
              <a:ext cx="651867" cy="662553"/>
            </a:xfrm>
            <a:prstGeom prst="rect">
              <a:avLst/>
            </a:prstGeom>
          </p:spPr>
        </p:pic>
        <p:sp>
          <p:nvSpPr>
            <p:cNvPr id="29" name="TextBox 28">
              <a:extLst>
                <a:ext uri="{FF2B5EF4-FFF2-40B4-BE49-F238E27FC236}">
                  <a16:creationId xmlns:a16="http://schemas.microsoft.com/office/drawing/2014/main" id="{5646780D-C0E1-A021-67CA-05DD2D6CC3A2}"/>
                </a:ext>
              </a:extLst>
            </p:cNvPr>
            <p:cNvSpPr txBox="1"/>
            <p:nvPr/>
          </p:nvSpPr>
          <p:spPr>
            <a:xfrm>
              <a:off x="10891890" y="4360382"/>
              <a:ext cx="1311768" cy="261610"/>
            </a:xfrm>
            <a:prstGeom prst="rect">
              <a:avLst/>
            </a:prstGeom>
            <a:solidFill>
              <a:schemeClr val="bg1"/>
            </a:solidFill>
          </p:spPr>
          <p:txBody>
            <a:bodyPr wrap="square" rtlCol="0">
              <a:spAutoFit/>
            </a:bodyPr>
            <a:lstStyle/>
            <a:p>
              <a:r>
                <a:rPr lang="en-GB" sz="1100">
                  <a:latin typeface="Abadi" panose="020B0604020104020204" pitchFamily="34" charset="0"/>
                </a:rPr>
                <a:t>December 2027</a:t>
              </a:r>
            </a:p>
          </p:txBody>
        </p:sp>
        <p:sp>
          <p:nvSpPr>
            <p:cNvPr id="30" name="TextBox 29">
              <a:extLst>
                <a:ext uri="{FF2B5EF4-FFF2-40B4-BE49-F238E27FC236}">
                  <a16:creationId xmlns:a16="http://schemas.microsoft.com/office/drawing/2014/main" id="{816E9CD4-CA3E-A0E7-E20E-D11586FCCE15}"/>
                </a:ext>
              </a:extLst>
            </p:cNvPr>
            <p:cNvSpPr txBox="1"/>
            <p:nvPr/>
          </p:nvSpPr>
          <p:spPr>
            <a:xfrm>
              <a:off x="9829981" y="4266579"/>
              <a:ext cx="1137122" cy="415498"/>
            </a:xfrm>
            <a:prstGeom prst="rect">
              <a:avLst/>
            </a:prstGeom>
            <a:solidFill>
              <a:schemeClr val="bg1"/>
            </a:solidFill>
          </p:spPr>
          <p:txBody>
            <a:bodyPr wrap="square" rtlCol="0">
              <a:spAutoFit/>
            </a:bodyPr>
            <a:lstStyle/>
            <a:p>
              <a:pPr algn="ctr"/>
              <a:r>
                <a:rPr lang="en-GB" sz="1050">
                  <a:latin typeface="Abadi" panose="020B0604020104020204" pitchFamily="34" charset="0"/>
                </a:rPr>
                <a:t>November 2027</a:t>
              </a:r>
            </a:p>
            <a:p>
              <a:pPr algn="ctr"/>
              <a:r>
                <a:rPr lang="en-GB" sz="1050">
                  <a:solidFill>
                    <a:schemeClr val="tx1">
                      <a:lumMod val="65000"/>
                      <a:lumOff val="35000"/>
                    </a:schemeClr>
                  </a:solidFill>
                  <a:latin typeface="Abadi" panose="020B0604020104020204" pitchFamily="34" charset="0"/>
                </a:rPr>
                <a:t>COP32</a:t>
              </a:r>
            </a:p>
          </p:txBody>
        </p:sp>
        <p:sp>
          <p:nvSpPr>
            <p:cNvPr id="31" name="Rectangle: Rounded Corners 30">
              <a:extLst>
                <a:ext uri="{FF2B5EF4-FFF2-40B4-BE49-F238E27FC236}">
                  <a16:creationId xmlns:a16="http://schemas.microsoft.com/office/drawing/2014/main" id="{F86BD32B-0C7E-5ACF-E864-BE5B51859134}"/>
                </a:ext>
              </a:extLst>
            </p:cNvPr>
            <p:cNvSpPr/>
            <p:nvPr/>
          </p:nvSpPr>
          <p:spPr>
            <a:xfrm>
              <a:off x="11461837" y="4295434"/>
              <a:ext cx="565744" cy="11726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a:extLst>
              <a:ext uri="{FF2B5EF4-FFF2-40B4-BE49-F238E27FC236}">
                <a16:creationId xmlns:a16="http://schemas.microsoft.com/office/drawing/2014/main" id="{BE140CCB-E493-00FC-AD27-0F70334DF3EA}"/>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pic>
        <p:nvPicPr>
          <p:cNvPr id="10" name="Picture 9" descr="Graphical user interface, application&#10;&#10;Description automatically generated">
            <a:extLst>
              <a:ext uri="{FF2B5EF4-FFF2-40B4-BE49-F238E27FC236}">
                <a16:creationId xmlns:a16="http://schemas.microsoft.com/office/drawing/2014/main" id="{1C2EFBFB-7182-8E87-E4AC-DD0AFEE058F4}"/>
              </a:ext>
            </a:extLst>
          </p:cNvPr>
          <p:cNvPicPr/>
          <p:nvPr/>
        </p:nvPicPr>
        <p:blipFill>
          <a:blip r:embed="rId7"/>
          <a:stretch>
            <a:fillRect/>
          </a:stretch>
        </p:blipFill>
        <p:spPr>
          <a:xfrm>
            <a:off x="-82803" y="4889377"/>
            <a:ext cx="3153923" cy="2083350"/>
          </a:xfrm>
          <a:prstGeom prst="rect">
            <a:avLst/>
          </a:prstGeom>
        </p:spPr>
      </p:pic>
    </p:spTree>
    <p:extLst>
      <p:ext uri="{BB962C8B-B14F-4D97-AF65-F5344CB8AC3E}">
        <p14:creationId xmlns:p14="http://schemas.microsoft.com/office/powerpoint/2010/main" val="3624078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995D05-E07F-7880-3CB3-C1548FC6AFDC}"/>
              </a:ext>
            </a:extLst>
          </p:cNvPr>
          <p:cNvSpPr/>
          <p:nvPr/>
        </p:nvSpPr>
        <p:spPr>
          <a:xfrm>
            <a:off x="640079" y="5105924"/>
            <a:ext cx="396240" cy="35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3">
            <a:extLst>
              <a:ext uri="{FF2B5EF4-FFF2-40B4-BE49-F238E27FC236}">
                <a16:creationId xmlns:a16="http://schemas.microsoft.com/office/drawing/2014/main" id="{1BBD1350-AF92-7853-28E2-6F567C6DB501}"/>
              </a:ext>
            </a:extLst>
          </p:cNvPr>
          <p:cNvSpPr txBox="1">
            <a:spLocks/>
          </p:cNvSpPr>
          <p:nvPr/>
        </p:nvSpPr>
        <p:spPr>
          <a:xfrm>
            <a:off x="609962" y="260355"/>
            <a:ext cx="10972076" cy="55304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accent1"/>
                </a:solidFill>
                <a:latin typeface="Roboto Black"/>
                <a:ea typeface="Roboto Black"/>
                <a:cs typeface="Roboto Black"/>
              </a:rPr>
              <a:t>4- Monitoring and Evaluation</a:t>
            </a:r>
          </a:p>
        </p:txBody>
      </p:sp>
      <p:sp>
        <p:nvSpPr>
          <p:cNvPr id="7" name="TextBox 6">
            <a:extLst>
              <a:ext uri="{FF2B5EF4-FFF2-40B4-BE49-F238E27FC236}">
                <a16:creationId xmlns:a16="http://schemas.microsoft.com/office/drawing/2014/main" id="{CEAEA7A6-F81D-9CF2-D8E7-E3BD6300CAB6}"/>
              </a:ext>
            </a:extLst>
          </p:cNvPr>
          <p:cNvSpPr txBox="1"/>
          <p:nvPr/>
        </p:nvSpPr>
        <p:spPr>
          <a:xfrm>
            <a:off x="3201028" y="1010548"/>
            <a:ext cx="7714594" cy="584775"/>
          </a:xfrm>
          <a:prstGeom prst="rect">
            <a:avLst/>
          </a:prstGeom>
          <a:noFill/>
        </p:spPr>
        <p:txBody>
          <a:bodyPr wrap="square" rtlCol="0">
            <a:spAutoFit/>
          </a:bodyPr>
          <a:lstStyle/>
          <a:p>
            <a:r>
              <a:rPr lang="en-US" sz="32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Sharing the Progress Towards EW4All</a:t>
            </a:r>
            <a:endParaRPr lang="en-GB" sz="3200" dirty="0"/>
          </a:p>
        </p:txBody>
      </p:sp>
      <p:pic>
        <p:nvPicPr>
          <p:cNvPr id="9" name="Picture 8" descr="A person holding a megaphone&#10;&#10;Description automatically generated">
            <a:extLst>
              <a:ext uri="{FF2B5EF4-FFF2-40B4-BE49-F238E27FC236}">
                <a16:creationId xmlns:a16="http://schemas.microsoft.com/office/drawing/2014/main" id="{766B6DD0-14BD-24AF-3FD1-7FCD0E8BC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79" y="2201989"/>
            <a:ext cx="2339365" cy="3307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23D7A19A-B66B-FE65-1335-D369DB66B577}"/>
              </a:ext>
            </a:extLst>
          </p:cNvPr>
          <p:cNvSpPr txBox="1"/>
          <p:nvPr/>
        </p:nvSpPr>
        <p:spPr>
          <a:xfrm>
            <a:off x="1413963" y="1638638"/>
            <a:ext cx="2710999" cy="430887"/>
          </a:xfrm>
          <a:prstGeom prst="rect">
            <a:avLst/>
          </a:prstGeom>
          <a:noFill/>
        </p:spPr>
        <p:txBody>
          <a:bodyPr wrap="none" rtlCol="0">
            <a:spAutoFit/>
          </a:bodyPr>
          <a:lstStyle/>
          <a:p>
            <a:r>
              <a:rPr lang="en-US" sz="2200" b="1" dirty="0">
                <a:solidFill>
                  <a:srgbClr val="0070C0"/>
                </a:solidFill>
                <a:latin typeface="Roboto" panose="02000000000000000000" pitchFamily="2" charset="0"/>
                <a:ea typeface="Roboto" panose="02000000000000000000" pitchFamily="2" charset="0"/>
              </a:rPr>
              <a:t>Global Status Report</a:t>
            </a:r>
            <a:endParaRPr lang="en-GB" sz="2200" b="1" dirty="0">
              <a:solidFill>
                <a:srgbClr val="0070C0"/>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F0B6334D-9FD2-A989-A366-DA78075035BA}"/>
              </a:ext>
            </a:extLst>
          </p:cNvPr>
          <p:cNvSpPr txBox="1"/>
          <p:nvPr/>
        </p:nvSpPr>
        <p:spPr>
          <a:xfrm>
            <a:off x="7169550" y="1819872"/>
            <a:ext cx="2465740" cy="430887"/>
          </a:xfrm>
          <a:prstGeom prst="rect">
            <a:avLst/>
          </a:prstGeom>
          <a:noFill/>
        </p:spPr>
        <p:txBody>
          <a:bodyPr wrap="none" rtlCol="0">
            <a:spAutoFit/>
          </a:bodyPr>
          <a:lstStyle/>
          <a:p>
            <a:r>
              <a:rPr lang="en-US" sz="2200" b="1">
                <a:solidFill>
                  <a:srgbClr val="0070C0"/>
                </a:solidFill>
                <a:latin typeface="Roboto" panose="02000000000000000000" pitchFamily="2" charset="0"/>
                <a:ea typeface="Roboto" panose="02000000000000000000" pitchFamily="2" charset="0"/>
              </a:rPr>
              <a:t>EW4All Dashboard</a:t>
            </a:r>
            <a:endParaRPr lang="en-GB" sz="2200" b="1">
              <a:solidFill>
                <a:srgbClr val="0070C0"/>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17382C8D-C158-6511-C837-AED9B84A7EE7}"/>
              </a:ext>
            </a:extLst>
          </p:cNvPr>
          <p:cNvSpPr txBox="1"/>
          <p:nvPr/>
        </p:nvSpPr>
        <p:spPr>
          <a:xfrm>
            <a:off x="740974" y="5789491"/>
            <a:ext cx="4306684" cy="430887"/>
          </a:xfrm>
          <a:prstGeom prst="rect">
            <a:avLst/>
          </a:prstGeom>
          <a:noFill/>
        </p:spPr>
        <p:txBody>
          <a:bodyPr wrap="square" rtlCol="0">
            <a:spAutoFit/>
          </a:bodyPr>
          <a:lstStyle/>
          <a:p>
            <a:pPr>
              <a:spcAft>
                <a:spcPts val="600"/>
              </a:spcAft>
            </a:pPr>
            <a:r>
              <a:rPr lang="en-US" sz="2200">
                <a:latin typeface="Roboto" panose="02000000000000000000" pitchFamily="2" charset="0"/>
                <a:ea typeface="Roboto" panose="02000000000000000000" pitchFamily="2" charset="0"/>
              </a:rPr>
              <a:t>2023 report has been drafted </a:t>
            </a:r>
          </a:p>
        </p:txBody>
      </p:sp>
      <p:sp>
        <p:nvSpPr>
          <p:cNvPr id="15" name="TextBox 14">
            <a:extLst>
              <a:ext uri="{FF2B5EF4-FFF2-40B4-BE49-F238E27FC236}">
                <a16:creationId xmlns:a16="http://schemas.microsoft.com/office/drawing/2014/main" id="{D65A0621-6BA7-A244-8E85-13653A9F83BE}"/>
              </a:ext>
            </a:extLst>
          </p:cNvPr>
          <p:cNvSpPr txBox="1"/>
          <p:nvPr/>
        </p:nvSpPr>
        <p:spPr>
          <a:xfrm>
            <a:off x="302004" y="6255365"/>
            <a:ext cx="11637836" cy="369332"/>
          </a:xfrm>
          <a:prstGeom prst="rect">
            <a:avLst/>
          </a:prstGeom>
          <a:noFill/>
        </p:spPr>
        <p:txBody>
          <a:bodyPr wrap="square">
            <a:spAutoFit/>
          </a:bodyPr>
          <a:lstStyle/>
          <a:p>
            <a:pPr algn="ctr">
              <a:spcAft>
                <a:spcPts val="600"/>
              </a:spcAft>
            </a:pPr>
            <a:r>
              <a:rPr lang="en-US" sz="1800" b="1">
                <a:solidFill>
                  <a:schemeClr val="accent2"/>
                </a:solidFill>
                <a:latin typeface="Roboto" panose="02000000000000000000" pitchFamily="2" charset="0"/>
                <a:ea typeface="Roboto" panose="02000000000000000000" pitchFamily="2" charset="0"/>
              </a:rPr>
              <a:t>Both report and dashboard to be launched at COP28</a:t>
            </a:r>
          </a:p>
        </p:txBody>
      </p:sp>
      <p:pic>
        <p:nvPicPr>
          <p:cNvPr id="16" name="Picture 15" descr="Map&#10;&#10;Description automatically generated">
            <a:extLst>
              <a:ext uri="{FF2B5EF4-FFF2-40B4-BE49-F238E27FC236}">
                <a16:creationId xmlns:a16="http://schemas.microsoft.com/office/drawing/2014/main" id="{C492812B-1B73-C503-7FF6-825333CF7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387" y="2460499"/>
            <a:ext cx="3741489" cy="1463634"/>
          </a:xfrm>
          <a:prstGeom prst="rect">
            <a:avLst/>
          </a:prstGeom>
        </p:spPr>
      </p:pic>
      <p:pic>
        <p:nvPicPr>
          <p:cNvPr id="17" name="Picture 16">
            <a:extLst>
              <a:ext uri="{FF2B5EF4-FFF2-40B4-BE49-F238E27FC236}">
                <a16:creationId xmlns:a16="http://schemas.microsoft.com/office/drawing/2014/main" id="{83F3333A-1347-4AF4-8A2C-11FAEDCBF8E3}"/>
              </a:ext>
            </a:extLst>
          </p:cNvPr>
          <p:cNvPicPr>
            <a:picLocks noChangeAspect="1"/>
          </p:cNvPicPr>
          <p:nvPr/>
        </p:nvPicPr>
        <p:blipFill>
          <a:blip r:embed="rId4"/>
          <a:stretch>
            <a:fillRect/>
          </a:stretch>
        </p:blipFill>
        <p:spPr>
          <a:xfrm>
            <a:off x="8821198" y="2571409"/>
            <a:ext cx="2760840" cy="1352724"/>
          </a:xfrm>
          <a:prstGeom prst="rect">
            <a:avLst/>
          </a:prstGeom>
        </p:spPr>
      </p:pic>
      <p:sp>
        <p:nvSpPr>
          <p:cNvPr id="18" name="TextBox 17">
            <a:extLst>
              <a:ext uri="{FF2B5EF4-FFF2-40B4-BE49-F238E27FC236}">
                <a16:creationId xmlns:a16="http://schemas.microsoft.com/office/drawing/2014/main" id="{3F38E044-0C6A-24B9-7F64-FE672FB56039}"/>
              </a:ext>
            </a:extLst>
          </p:cNvPr>
          <p:cNvSpPr txBox="1"/>
          <p:nvPr/>
        </p:nvSpPr>
        <p:spPr>
          <a:xfrm>
            <a:off x="5550998" y="4343613"/>
            <a:ext cx="5702845" cy="769441"/>
          </a:xfrm>
          <a:prstGeom prst="rect">
            <a:avLst/>
          </a:prstGeom>
          <a:noFill/>
        </p:spPr>
        <p:txBody>
          <a:bodyPr wrap="square" rtlCol="0">
            <a:spAutoFit/>
          </a:bodyPr>
          <a:lstStyle/>
          <a:p>
            <a:pPr>
              <a:spcAft>
                <a:spcPts val="600"/>
              </a:spcAft>
            </a:pPr>
            <a:r>
              <a:rPr lang="en-US" sz="2200" dirty="0">
                <a:latin typeface="Roboto" panose="02000000000000000000" pitchFamily="2" charset="0"/>
                <a:ea typeface="Roboto" panose="02000000000000000000" pitchFamily="2" charset="0"/>
              </a:rPr>
              <a:t>Sharing of most updated status based on the EW4All M&amp;E Framework</a:t>
            </a:r>
          </a:p>
        </p:txBody>
      </p:sp>
    </p:spTree>
    <p:extLst>
      <p:ext uri="{BB962C8B-B14F-4D97-AF65-F5344CB8AC3E}">
        <p14:creationId xmlns:p14="http://schemas.microsoft.com/office/powerpoint/2010/main" val="8816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32C16-1CE5-840B-CFA2-1D5A8FC9D2A2}"/>
              </a:ext>
            </a:extLst>
          </p:cNvPr>
          <p:cNvSpPr>
            <a:spLocks noGrp="1"/>
          </p:cNvSpPr>
          <p:nvPr>
            <p:ph type="title"/>
          </p:nvPr>
        </p:nvSpPr>
        <p:spPr/>
        <p:txBody>
          <a:bodyPr/>
          <a:lstStyle/>
          <a:p>
            <a:r>
              <a:rPr lang="en-US" sz="3200">
                <a:latin typeface="Roboto Black"/>
                <a:ea typeface="Roboto Black"/>
                <a:cs typeface="Roboto Black"/>
              </a:rPr>
              <a:t>Upcoming Funding Opportunities  </a:t>
            </a:r>
            <a:endParaRPr lang="en-US" sz="3200"/>
          </a:p>
        </p:txBody>
      </p:sp>
      <p:sp>
        <p:nvSpPr>
          <p:cNvPr id="3" name="Content Placeholder 2">
            <a:extLst>
              <a:ext uri="{FF2B5EF4-FFF2-40B4-BE49-F238E27FC236}">
                <a16:creationId xmlns:a16="http://schemas.microsoft.com/office/drawing/2014/main" id="{A5BF3A1C-2906-BCBD-2FF6-6C8AA91E1685}"/>
              </a:ext>
            </a:extLst>
          </p:cNvPr>
          <p:cNvSpPr>
            <a:spLocks noGrp="1"/>
          </p:cNvSpPr>
          <p:nvPr>
            <p:ph idx="1"/>
          </p:nvPr>
        </p:nvSpPr>
        <p:spPr>
          <a:xfrm>
            <a:off x="609964" y="1287522"/>
            <a:ext cx="7487288" cy="5104075"/>
          </a:xfrm>
        </p:spPr>
        <p:txBody>
          <a:bodyPr/>
          <a:lstStyle/>
          <a:p>
            <a:pPr marL="0" indent="0">
              <a:buNone/>
            </a:pPr>
            <a:endParaRPr lang="en-US" sz="1900" b="0" i="0" u="none" strike="noStrike">
              <a:solidFill>
                <a:srgbClr val="004084"/>
              </a:solidFill>
              <a:effectLst/>
              <a:latin typeface="Roboto"/>
              <a:ea typeface="Roboto"/>
              <a:cs typeface="Roboto"/>
            </a:endParaRPr>
          </a:p>
          <a:p>
            <a:pPr marL="310515" indent="-310515">
              <a:buFont typeface="Arial" panose="020B0604020202020204" pitchFamily="34" charset="0"/>
              <a:buChar char="•"/>
            </a:pPr>
            <a:r>
              <a:rPr lang="en-US" sz="1900" b="0" i="0" u="none" strike="noStrike" dirty="0">
                <a:solidFill>
                  <a:srgbClr val="004084"/>
                </a:solidFill>
                <a:effectLst/>
                <a:latin typeface="Roboto"/>
                <a:ea typeface="Roboto"/>
                <a:cs typeface="Roboto"/>
              </a:rPr>
              <a:t>Commitment </a:t>
            </a:r>
            <a:r>
              <a:rPr lang="en-US" sz="1900" b="1" i="0" u="none" strike="noStrike" dirty="0">
                <a:solidFill>
                  <a:srgbClr val="004084"/>
                </a:solidFill>
                <a:effectLst/>
                <a:latin typeface="Roboto"/>
                <a:ea typeface="Roboto"/>
                <a:cs typeface="Roboto"/>
              </a:rPr>
              <a:t>not to develop</a:t>
            </a:r>
            <a:r>
              <a:rPr lang="en-US" sz="1900" b="0" i="0" u="none" strike="noStrike" dirty="0">
                <a:solidFill>
                  <a:srgbClr val="004084"/>
                </a:solidFill>
                <a:effectLst/>
                <a:latin typeface="Roboto"/>
                <a:ea typeface="Roboto"/>
                <a:cs typeface="Roboto"/>
              </a:rPr>
              <a:t> </a:t>
            </a:r>
            <a:r>
              <a:rPr lang="en-US" sz="1900" b="1" i="0" u="none" strike="noStrike" dirty="0">
                <a:solidFill>
                  <a:srgbClr val="004084"/>
                </a:solidFill>
                <a:effectLst/>
                <a:latin typeface="Roboto"/>
                <a:ea typeface="Roboto"/>
                <a:cs typeface="Roboto"/>
              </a:rPr>
              <a:t>new funding mechanisms </a:t>
            </a:r>
            <a:r>
              <a:rPr lang="en-US" sz="1900" b="0" i="0" u="none" strike="noStrike" dirty="0">
                <a:solidFill>
                  <a:srgbClr val="004084"/>
                </a:solidFill>
                <a:effectLst/>
                <a:latin typeface="Roboto"/>
                <a:ea typeface="Roboto"/>
                <a:cs typeface="Roboto"/>
              </a:rPr>
              <a:t>for EW4All, but to</a:t>
            </a:r>
            <a:r>
              <a:rPr lang="en-US" sz="1900" i="0" u="none" strike="noStrike" dirty="0">
                <a:solidFill>
                  <a:srgbClr val="004084"/>
                </a:solidFill>
                <a:effectLst/>
                <a:latin typeface="Roboto"/>
                <a:ea typeface="Roboto"/>
                <a:cs typeface="Roboto"/>
              </a:rPr>
              <a:t> scale-up existing mechanisms</a:t>
            </a:r>
            <a:r>
              <a:rPr lang="en-US" sz="1900" dirty="0">
                <a:latin typeface="Roboto"/>
                <a:ea typeface="Roboto"/>
                <a:cs typeface="Roboto"/>
              </a:rPr>
              <a:t>, while </a:t>
            </a:r>
            <a:r>
              <a:rPr lang="en-US" sz="1900" u="none" strike="noStrike" dirty="0">
                <a:latin typeface="Roboto"/>
                <a:ea typeface="Roboto"/>
                <a:cs typeface="Roboto"/>
              </a:rPr>
              <a:t>ensuring </a:t>
            </a:r>
            <a:r>
              <a:rPr lang="en-US" sz="1900" dirty="0">
                <a:latin typeface="Roboto"/>
                <a:ea typeface="Roboto"/>
                <a:cs typeface="Roboto"/>
              </a:rPr>
              <a:t>coordination. </a:t>
            </a:r>
            <a:endParaRPr lang="en-US" dirty="0"/>
          </a:p>
          <a:p>
            <a:pPr marL="310515" indent="-310515">
              <a:buFont typeface="Arial" panose="020B0604020202020204" pitchFamily="34" charset="0"/>
              <a:buChar char="•"/>
            </a:pPr>
            <a:endParaRPr lang="en-US" sz="1900" b="0">
              <a:solidFill>
                <a:srgbClr val="294A64"/>
              </a:solidFill>
              <a:latin typeface="Roboto"/>
              <a:ea typeface="Roboto"/>
              <a:cs typeface="Roboto"/>
            </a:endParaRPr>
          </a:p>
          <a:p>
            <a:pPr marL="310515" indent="-310515">
              <a:buFont typeface="Arial" panose="020B0604020202020204" pitchFamily="34" charset="0"/>
              <a:buChar char="•"/>
            </a:pPr>
            <a:r>
              <a:rPr lang="en-US" sz="1900" b="1" dirty="0">
                <a:latin typeface="Roboto"/>
                <a:ea typeface="Roboto"/>
                <a:cs typeface="Roboto"/>
              </a:rPr>
              <a:t>Resource mobilization </a:t>
            </a:r>
            <a:r>
              <a:rPr lang="en-US" sz="1900" dirty="0">
                <a:latin typeface="Roboto"/>
                <a:ea typeface="Roboto"/>
                <a:cs typeface="Roboto"/>
              </a:rPr>
              <a:t>and </a:t>
            </a:r>
            <a:r>
              <a:rPr lang="en-US" sz="1900" b="1" dirty="0">
                <a:latin typeface="Roboto"/>
                <a:ea typeface="Roboto"/>
                <a:cs typeface="Roboto"/>
              </a:rPr>
              <a:t>alignment strategy</a:t>
            </a:r>
            <a:r>
              <a:rPr lang="en-US" sz="1900" dirty="0">
                <a:latin typeface="Roboto"/>
                <a:ea typeface="Roboto"/>
                <a:cs typeface="Roboto"/>
              </a:rPr>
              <a:t>: focus on supporting countries to mobilize and align the USD 3.1 billion of additional investments required.​</a:t>
            </a:r>
          </a:p>
          <a:p>
            <a:pPr marL="310515" indent="-310515">
              <a:buFont typeface="Arial" panose="020B0604020202020204" pitchFamily="34" charset="0"/>
              <a:buChar char="•"/>
            </a:pPr>
            <a:endParaRPr lang="en-US" sz="1900">
              <a:latin typeface="Roboto"/>
              <a:ea typeface="Roboto"/>
            </a:endParaRPr>
          </a:p>
          <a:p>
            <a:pPr marL="310515" indent="-310515">
              <a:buFont typeface="Arial" panose="020B0604020202020204" pitchFamily="34" charset="0"/>
              <a:buChar char="•"/>
            </a:pPr>
            <a:r>
              <a:rPr lang="en-US" sz="1900" dirty="0">
                <a:latin typeface="Roboto"/>
                <a:ea typeface="Roboto"/>
                <a:cs typeface="Roboto"/>
              </a:rPr>
              <a:t>Exploring </a:t>
            </a:r>
            <a:r>
              <a:rPr lang="en-US" sz="1900" b="1" dirty="0">
                <a:latin typeface="Roboto"/>
                <a:ea typeface="Roboto"/>
                <a:cs typeface="Roboto"/>
              </a:rPr>
              <a:t>new partnership </a:t>
            </a:r>
            <a:r>
              <a:rPr lang="en-US" sz="1900" dirty="0">
                <a:latin typeface="Roboto"/>
                <a:ea typeface="Roboto"/>
                <a:cs typeface="Roboto"/>
              </a:rPr>
              <a:t>to help mobilize quality funding.</a:t>
            </a:r>
            <a:br>
              <a:rPr lang="en-US" sz="1900" dirty="0">
                <a:latin typeface="Roboto"/>
                <a:ea typeface="Roboto"/>
                <a:cs typeface="Roboto"/>
              </a:rPr>
            </a:br>
            <a:endParaRPr lang="en-US" sz="1900">
              <a:latin typeface="Roboto"/>
              <a:ea typeface="Roboto"/>
              <a:cs typeface="Roboto"/>
            </a:endParaRPr>
          </a:p>
          <a:p>
            <a:pPr marL="310515" indent="-310515">
              <a:buFont typeface="Arial" panose="020B0604020202020204" pitchFamily="34" charset="0"/>
              <a:buChar char="•"/>
            </a:pPr>
            <a:r>
              <a:rPr lang="en-US" sz="1900" dirty="0">
                <a:latin typeface="Roboto"/>
                <a:ea typeface="Roboto"/>
                <a:cs typeface="Roboto"/>
              </a:rPr>
              <a:t>New projects with GCF</a:t>
            </a:r>
          </a:p>
        </p:txBody>
      </p:sp>
      <p:pic>
        <p:nvPicPr>
          <p:cNvPr id="3081" name="Picture 9" descr="A screenshot of a phone&#10;&#10;Description automatically generated">
            <a:extLst>
              <a:ext uri="{FF2B5EF4-FFF2-40B4-BE49-F238E27FC236}">
                <a16:creationId xmlns:a16="http://schemas.microsoft.com/office/drawing/2014/main" id="{8861DFD9-331C-5F6E-03B1-CBC99A1BA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6100" y="967308"/>
            <a:ext cx="2410156" cy="264702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A screenshot of a phone&#10;&#10;Description automatically generated">
            <a:extLst>
              <a:ext uri="{FF2B5EF4-FFF2-40B4-BE49-F238E27FC236}">
                <a16:creationId xmlns:a16="http://schemas.microsoft.com/office/drawing/2014/main" id="{257A8E2E-6BB5-F396-B5A4-BFD063FBC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6100" y="3614335"/>
            <a:ext cx="2410156" cy="27129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application&#10;&#10;Description automatically generated">
            <a:extLst>
              <a:ext uri="{FF2B5EF4-FFF2-40B4-BE49-F238E27FC236}">
                <a16:creationId xmlns:a16="http://schemas.microsoft.com/office/drawing/2014/main" id="{79AD2B9F-C38B-5DC7-43C7-0F3C27BDE166}"/>
              </a:ext>
            </a:extLst>
          </p:cNvPr>
          <p:cNvPicPr/>
          <p:nvPr/>
        </p:nvPicPr>
        <p:blipFill>
          <a:blip r:embed="rId4"/>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1849289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66A4CBC-C1E8-3F30-B2C6-F084766810DD}"/>
              </a:ext>
            </a:extLst>
          </p:cNvPr>
          <p:cNvGrpSpPr/>
          <p:nvPr/>
        </p:nvGrpSpPr>
        <p:grpSpPr>
          <a:xfrm>
            <a:off x="3091346" y="771099"/>
            <a:ext cx="8846355" cy="2965703"/>
            <a:chOff x="2227761" y="690160"/>
            <a:chExt cx="8846355" cy="2965703"/>
          </a:xfrm>
        </p:grpSpPr>
        <p:grpSp>
          <p:nvGrpSpPr>
            <p:cNvPr id="14" name="Group 13">
              <a:extLst>
                <a:ext uri="{FF2B5EF4-FFF2-40B4-BE49-F238E27FC236}">
                  <a16:creationId xmlns:a16="http://schemas.microsoft.com/office/drawing/2014/main" id="{D1688F16-92F3-789B-9D57-AC6F2CCCCC94}"/>
                </a:ext>
              </a:extLst>
            </p:cNvPr>
            <p:cNvGrpSpPr/>
            <p:nvPr/>
          </p:nvGrpSpPr>
          <p:grpSpPr>
            <a:xfrm>
              <a:off x="2227761" y="690160"/>
              <a:ext cx="8846355" cy="2965703"/>
              <a:chOff x="2227761" y="708694"/>
              <a:chExt cx="8846355" cy="2965703"/>
            </a:xfrm>
          </p:grpSpPr>
          <p:pic>
            <p:nvPicPr>
              <p:cNvPr id="5" name="Picture 5" descr="A diagram of a company&#10;&#10;Description automatically generated">
                <a:extLst>
                  <a:ext uri="{FF2B5EF4-FFF2-40B4-BE49-F238E27FC236}">
                    <a16:creationId xmlns:a16="http://schemas.microsoft.com/office/drawing/2014/main" id="{B20A9BB5-79C8-5249-5203-17CA99C865BC}"/>
                  </a:ext>
                </a:extLst>
              </p:cNvPr>
              <p:cNvPicPr>
                <a:picLocks noChangeAspect="1"/>
              </p:cNvPicPr>
              <p:nvPr/>
            </p:nvPicPr>
            <p:blipFill>
              <a:blip r:embed="rId3"/>
              <a:stretch>
                <a:fillRect/>
              </a:stretch>
            </p:blipFill>
            <p:spPr>
              <a:xfrm>
                <a:off x="2227761" y="778115"/>
                <a:ext cx="2913597" cy="2896282"/>
              </a:xfrm>
              <a:prstGeom prst="rect">
                <a:avLst/>
              </a:prstGeom>
            </p:spPr>
          </p:pic>
          <p:pic>
            <p:nvPicPr>
              <p:cNvPr id="41" name="Picture 40">
                <a:extLst>
                  <a:ext uri="{FF2B5EF4-FFF2-40B4-BE49-F238E27FC236}">
                    <a16:creationId xmlns:a16="http://schemas.microsoft.com/office/drawing/2014/main" id="{05A03C51-D0DD-4F4E-B02B-A5D8C377970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108424" y="708694"/>
                <a:ext cx="2965692" cy="2900528"/>
              </a:xfrm>
              <a:prstGeom prst="rect">
                <a:avLst/>
              </a:prstGeom>
            </p:spPr>
          </p:pic>
          <p:cxnSp>
            <p:nvCxnSpPr>
              <p:cNvPr id="44" name="Straight Arrow Connector 43">
                <a:extLst>
                  <a:ext uri="{FF2B5EF4-FFF2-40B4-BE49-F238E27FC236}">
                    <a16:creationId xmlns:a16="http://schemas.microsoft.com/office/drawing/2014/main" id="{3487283B-BDAB-4D4F-A408-9E2E485D7097}"/>
                  </a:ext>
                </a:extLst>
              </p:cNvPr>
              <p:cNvCxnSpPr/>
              <p:nvPr/>
            </p:nvCxnSpPr>
            <p:spPr>
              <a:xfrm>
                <a:off x="5654895" y="2226256"/>
                <a:ext cx="1939992" cy="0"/>
              </a:xfrm>
              <a:prstGeom prst="straightConnector1">
                <a:avLst/>
              </a:prstGeom>
              <a:ln w="57150">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DF3D76F-8CC1-441D-4264-7945BFC1A77F}"/>
                  </a:ext>
                </a:extLst>
              </p:cNvPr>
              <p:cNvSpPr txBox="1"/>
              <p:nvPr/>
            </p:nvSpPr>
            <p:spPr>
              <a:xfrm>
                <a:off x="5114794" y="1521062"/>
                <a:ext cx="2848713" cy="594650"/>
              </a:xfrm>
              <a:prstGeom prst="rect">
                <a:avLst/>
              </a:prstGeom>
              <a:noFill/>
            </p:spPr>
            <p:txBody>
              <a:bodyPr wrap="square" lIns="0" rIns="0" rtlCol="0" anchor="b">
                <a:spAutoFit/>
              </a:bodyPr>
              <a:lstStyle/>
              <a:p>
                <a:pPr algn="ctr"/>
                <a:r>
                  <a:rPr lang="en-US" sz="1632" b="1" noProof="1">
                    <a:solidFill>
                      <a:schemeClr val="accent1"/>
                    </a:solidFill>
                  </a:rPr>
                  <a:t>Joint advocacy &amp; communication</a:t>
                </a:r>
              </a:p>
            </p:txBody>
          </p:sp>
          <p:sp>
            <p:nvSpPr>
              <p:cNvPr id="4" name="TextBox 3">
                <a:extLst>
                  <a:ext uri="{FF2B5EF4-FFF2-40B4-BE49-F238E27FC236}">
                    <a16:creationId xmlns:a16="http://schemas.microsoft.com/office/drawing/2014/main" id="{5600190A-EA4A-C69E-D8ED-E33BFC0F87D4}"/>
                  </a:ext>
                </a:extLst>
              </p:cNvPr>
              <p:cNvSpPr txBox="1"/>
              <p:nvPr/>
            </p:nvSpPr>
            <p:spPr>
              <a:xfrm>
                <a:off x="5288592" y="2431896"/>
                <a:ext cx="2501116" cy="594650"/>
              </a:xfrm>
              <a:prstGeom prst="rect">
                <a:avLst/>
              </a:prstGeom>
              <a:noFill/>
            </p:spPr>
            <p:txBody>
              <a:bodyPr wrap="square" lIns="0" rIns="0" rtlCol="0" anchor="b">
                <a:spAutoFit/>
              </a:bodyPr>
              <a:lstStyle/>
              <a:p>
                <a:pPr algn="ctr"/>
                <a:r>
                  <a:rPr lang="en-US" sz="1632" b="1" noProof="1">
                    <a:solidFill>
                      <a:schemeClr val="accent1"/>
                    </a:solidFill>
                  </a:rPr>
                  <a:t>Joint monitoring &amp; reporting</a:t>
                </a:r>
              </a:p>
            </p:txBody>
          </p:sp>
        </p:grpSp>
        <p:sp>
          <p:nvSpPr>
            <p:cNvPr id="31" name="Rectangle 30">
              <a:extLst>
                <a:ext uri="{FF2B5EF4-FFF2-40B4-BE49-F238E27FC236}">
                  <a16:creationId xmlns:a16="http://schemas.microsoft.com/office/drawing/2014/main" id="{A82B531C-F878-89A3-9765-692A23141E54}"/>
                </a:ext>
              </a:extLst>
            </p:cNvPr>
            <p:cNvSpPr/>
            <p:nvPr/>
          </p:nvSpPr>
          <p:spPr>
            <a:xfrm>
              <a:off x="9098691" y="2340230"/>
              <a:ext cx="907536" cy="1249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4AB70E-2A17-9EDD-4561-10DCFA4B9B35}"/>
                </a:ext>
              </a:extLst>
            </p:cNvPr>
            <p:cNvGrpSpPr/>
            <p:nvPr/>
          </p:nvGrpSpPr>
          <p:grpSpPr>
            <a:xfrm>
              <a:off x="8995721" y="1742988"/>
              <a:ext cx="1127210" cy="941859"/>
              <a:chOff x="3201773" y="2134287"/>
              <a:chExt cx="1834292" cy="1594022"/>
            </a:xfrm>
          </p:grpSpPr>
          <p:sp>
            <p:nvSpPr>
              <p:cNvPr id="13" name="Rectangle 9">
                <a:extLst>
                  <a:ext uri="{FF2B5EF4-FFF2-40B4-BE49-F238E27FC236}">
                    <a16:creationId xmlns:a16="http://schemas.microsoft.com/office/drawing/2014/main" id="{4F649FEE-B0CE-FC78-1C12-CEE098615B37}"/>
                  </a:ext>
                </a:extLst>
              </p:cNvPr>
              <p:cNvSpPr/>
              <p:nvPr/>
            </p:nvSpPr>
            <p:spPr>
              <a:xfrm>
                <a:off x="3661719" y="2930611"/>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9">
                <a:extLst>
                  <a:ext uri="{FF2B5EF4-FFF2-40B4-BE49-F238E27FC236}">
                    <a16:creationId xmlns:a16="http://schemas.microsoft.com/office/drawing/2014/main" id="{677F0ADC-39B0-F543-4FFF-93281F0D4F29}"/>
                  </a:ext>
                </a:extLst>
              </p:cNvPr>
              <p:cNvSpPr/>
              <p:nvPr/>
            </p:nvSpPr>
            <p:spPr>
              <a:xfrm rot="10800000">
                <a:off x="3661719" y="2134287"/>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9">
                <a:extLst>
                  <a:ext uri="{FF2B5EF4-FFF2-40B4-BE49-F238E27FC236}">
                    <a16:creationId xmlns:a16="http://schemas.microsoft.com/office/drawing/2014/main" id="{5B71060F-F55B-C06A-DAE4-90D068A65776}"/>
                  </a:ext>
                </a:extLst>
              </p:cNvPr>
              <p:cNvSpPr/>
              <p:nvPr/>
            </p:nvSpPr>
            <p:spPr>
              <a:xfrm rot="10800000">
                <a:off x="4121665" y="2930611"/>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9">
                <a:extLst>
                  <a:ext uri="{FF2B5EF4-FFF2-40B4-BE49-F238E27FC236}">
                    <a16:creationId xmlns:a16="http://schemas.microsoft.com/office/drawing/2014/main" id="{D29E22B3-A39B-2145-CCA9-BF9DD2B49E58}"/>
                  </a:ext>
                </a:extLst>
              </p:cNvPr>
              <p:cNvSpPr/>
              <p:nvPr/>
            </p:nvSpPr>
            <p:spPr>
              <a:xfrm rot="10800000">
                <a:off x="3201773" y="2930611"/>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9">
                <a:extLst>
                  <a:ext uri="{FF2B5EF4-FFF2-40B4-BE49-F238E27FC236}">
                    <a16:creationId xmlns:a16="http://schemas.microsoft.com/office/drawing/2014/main" id="{29F3040A-AC59-0534-0246-B1D8B1156361}"/>
                  </a:ext>
                </a:extLst>
              </p:cNvPr>
              <p:cNvSpPr/>
              <p:nvPr/>
            </p:nvSpPr>
            <p:spPr>
              <a:xfrm>
                <a:off x="4121665" y="2134287"/>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9">
                <a:extLst>
                  <a:ext uri="{FF2B5EF4-FFF2-40B4-BE49-F238E27FC236}">
                    <a16:creationId xmlns:a16="http://schemas.microsoft.com/office/drawing/2014/main" id="{B1CC7599-3B56-1A31-2934-526C5E52F3D2}"/>
                  </a:ext>
                </a:extLst>
              </p:cNvPr>
              <p:cNvSpPr/>
              <p:nvPr/>
            </p:nvSpPr>
            <p:spPr>
              <a:xfrm>
                <a:off x="3201773" y="2134287"/>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1" name="Group 20">
              <a:extLst>
                <a:ext uri="{FF2B5EF4-FFF2-40B4-BE49-F238E27FC236}">
                  <a16:creationId xmlns:a16="http://schemas.microsoft.com/office/drawing/2014/main" id="{BE722EAF-815F-42A5-66D9-B62BCE42FC33}"/>
                </a:ext>
              </a:extLst>
            </p:cNvPr>
            <p:cNvGrpSpPr/>
            <p:nvPr/>
          </p:nvGrpSpPr>
          <p:grpSpPr>
            <a:xfrm>
              <a:off x="3133126" y="1742990"/>
              <a:ext cx="1079157" cy="907536"/>
              <a:chOff x="3201773" y="2134287"/>
              <a:chExt cx="1834292" cy="1594022"/>
            </a:xfrm>
          </p:grpSpPr>
          <p:sp>
            <p:nvSpPr>
              <p:cNvPr id="22" name="Rectangle 9">
                <a:extLst>
                  <a:ext uri="{FF2B5EF4-FFF2-40B4-BE49-F238E27FC236}">
                    <a16:creationId xmlns:a16="http://schemas.microsoft.com/office/drawing/2014/main" id="{6ED4BB7D-BD2E-AEF7-DB34-7212092E5A1D}"/>
                  </a:ext>
                </a:extLst>
              </p:cNvPr>
              <p:cNvSpPr/>
              <p:nvPr/>
            </p:nvSpPr>
            <p:spPr>
              <a:xfrm>
                <a:off x="3661719" y="2930611"/>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9">
                <a:extLst>
                  <a:ext uri="{FF2B5EF4-FFF2-40B4-BE49-F238E27FC236}">
                    <a16:creationId xmlns:a16="http://schemas.microsoft.com/office/drawing/2014/main" id="{45778500-7B2C-8A49-C2F3-89581A50A368}"/>
                  </a:ext>
                </a:extLst>
              </p:cNvPr>
              <p:cNvSpPr/>
              <p:nvPr/>
            </p:nvSpPr>
            <p:spPr>
              <a:xfrm rot="10800000">
                <a:off x="3661719" y="2134287"/>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9">
                <a:extLst>
                  <a:ext uri="{FF2B5EF4-FFF2-40B4-BE49-F238E27FC236}">
                    <a16:creationId xmlns:a16="http://schemas.microsoft.com/office/drawing/2014/main" id="{DFA4B307-42D8-14D6-5794-4B66E34E6CBA}"/>
                  </a:ext>
                </a:extLst>
              </p:cNvPr>
              <p:cNvSpPr/>
              <p:nvPr/>
            </p:nvSpPr>
            <p:spPr>
              <a:xfrm rot="10800000">
                <a:off x="4121665" y="2930611"/>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9">
                <a:extLst>
                  <a:ext uri="{FF2B5EF4-FFF2-40B4-BE49-F238E27FC236}">
                    <a16:creationId xmlns:a16="http://schemas.microsoft.com/office/drawing/2014/main" id="{E85EEA8D-473A-507D-E5DC-F67170D230B9}"/>
                  </a:ext>
                </a:extLst>
              </p:cNvPr>
              <p:cNvSpPr/>
              <p:nvPr/>
            </p:nvSpPr>
            <p:spPr>
              <a:xfrm rot="10800000">
                <a:off x="3201773" y="2930611"/>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9">
                <a:extLst>
                  <a:ext uri="{FF2B5EF4-FFF2-40B4-BE49-F238E27FC236}">
                    <a16:creationId xmlns:a16="http://schemas.microsoft.com/office/drawing/2014/main" id="{C44E4749-2368-D50D-F4EB-90F1D1865331}"/>
                  </a:ext>
                </a:extLst>
              </p:cNvPr>
              <p:cNvSpPr/>
              <p:nvPr/>
            </p:nvSpPr>
            <p:spPr>
              <a:xfrm>
                <a:off x="4121665" y="2134287"/>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ectangle 9">
                <a:extLst>
                  <a:ext uri="{FF2B5EF4-FFF2-40B4-BE49-F238E27FC236}">
                    <a16:creationId xmlns:a16="http://schemas.microsoft.com/office/drawing/2014/main" id="{12B60CA8-7D48-FD40-C2AC-17E57A826727}"/>
                  </a:ext>
                </a:extLst>
              </p:cNvPr>
              <p:cNvSpPr/>
              <p:nvPr/>
            </p:nvSpPr>
            <p:spPr>
              <a:xfrm>
                <a:off x="3201773" y="2134287"/>
                <a:ext cx="914400" cy="797698"/>
              </a:xfrm>
              <a:prstGeom prst="triangle">
                <a:avLst/>
              </a:prstGeom>
              <a:solidFill>
                <a:srgbClr val="E7E6E6"/>
              </a:solidFill>
              <a:ln>
                <a:solidFill>
                  <a:srgbClr val="E7E6E6"/>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5" name="TextBox 34">
              <a:extLst>
                <a:ext uri="{FF2B5EF4-FFF2-40B4-BE49-F238E27FC236}">
                  <a16:creationId xmlns:a16="http://schemas.microsoft.com/office/drawing/2014/main" id="{9D23C018-C5F5-26ED-3308-82E06EA51897}"/>
                </a:ext>
              </a:extLst>
            </p:cNvPr>
            <p:cNvSpPr txBox="1"/>
            <p:nvPr/>
          </p:nvSpPr>
          <p:spPr>
            <a:xfrm>
              <a:off x="8987823" y="1841499"/>
              <a:ext cx="113270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solidFill>
                    <a:srgbClr val="002060"/>
                  </a:solidFill>
                </a:rPr>
                <a:t>Technical Coordination &amp; Country Implementation</a:t>
              </a:r>
            </a:p>
          </p:txBody>
        </p:sp>
        <p:sp>
          <p:nvSpPr>
            <p:cNvPr id="43" name="TextBox 42">
              <a:extLst>
                <a:ext uri="{FF2B5EF4-FFF2-40B4-BE49-F238E27FC236}">
                  <a16:creationId xmlns:a16="http://schemas.microsoft.com/office/drawing/2014/main" id="{361AF194-589B-8B59-EECC-5164673B88AF}"/>
                </a:ext>
              </a:extLst>
            </p:cNvPr>
            <p:cNvSpPr txBox="1"/>
            <p:nvPr/>
          </p:nvSpPr>
          <p:spPr>
            <a:xfrm>
              <a:off x="3111499" y="1841498"/>
              <a:ext cx="113270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solidFill>
                    <a:srgbClr val="002060"/>
                  </a:solidFill>
                </a:rPr>
                <a:t>EW4All Global Governance &amp; Policy Landscape</a:t>
              </a:r>
              <a:endParaRPr lang="en-US">
                <a:solidFill>
                  <a:srgbClr val="002060"/>
                </a:solidFill>
              </a:endParaRPr>
            </a:p>
          </p:txBody>
        </p:sp>
      </p:grpSp>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p:txBody>
          <a:bodyPr/>
          <a:lstStyle/>
          <a:p>
            <a:r>
              <a:rPr lang="en-US" sz="2902" dirty="0"/>
              <a:t>EW4All Governance Structure</a:t>
            </a:r>
          </a:p>
        </p:txBody>
      </p:sp>
      <p:graphicFrame>
        <p:nvGraphicFramePr>
          <p:cNvPr id="38" name="Table 37">
            <a:extLst>
              <a:ext uri="{FF2B5EF4-FFF2-40B4-BE49-F238E27FC236}">
                <a16:creationId xmlns:a16="http://schemas.microsoft.com/office/drawing/2014/main" id="{822C9CA9-3FE8-07E7-3285-B119EA2583E6}"/>
              </a:ext>
            </a:extLst>
          </p:cNvPr>
          <p:cNvGraphicFramePr>
            <a:graphicFrameLocks noGrp="1"/>
          </p:cNvGraphicFramePr>
          <p:nvPr/>
        </p:nvGraphicFramePr>
        <p:xfrm>
          <a:off x="249621" y="2850930"/>
          <a:ext cx="11688816" cy="3863077"/>
        </p:xfrm>
        <a:graphic>
          <a:graphicData uri="http://schemas.openxmlformats.org/drawingml/2006/table">
            <a:tbl>
              <a:tblPr firstRow="1" bandRow="1">
                <a:tableStyleId>{5C22544A-7EE6-4342-B048-85BDC9FD1C3A}</a:tableStyleId>
              </a:tblPr>
              <a:tblGrid>
                <a:gridCol w="3896272">
                  <a:extLst>
                    <a:ext uri="{9D8B030D-6E8A-4147-A177-3AD203B41FA5}">
                      <a16:colId xmlns:a16="http://schemas.microsoft.com/office/drawing/2014/main" val="23263148"/>
                    </a:ext>
                  </a:extLst>
                </a:gridCol>
                <a:gridCol w="3896272">
                  <a:extLst>
                    <a:ext uri="{9D8B030D-6E8A-4147-A177-3AD203B41FA5}">
                      <a16:colId xmlns:a16="http://schemas.microsoft.com/office/drawing/2014/main" val="737163399"/>
                    </a:ext>
                  </a:extLst>
                </a:gridCol>
                <a:gridCol w="3896272">
                  <a:extLst>
                    <a:ext uri="{9D8B030D-6E8A-4147-A177-3AD203B41FA5}">
                      <a16:colId xmlns:a16="http://schemas.microsoft.com/office/drawing/2014/main" val="2581675327"/>
                    </a:ext>
                  </a:extLst>
                </a:gridCol>
              </a:tblGrid>
              <a:tr h="1239892">
                <a:tc>
                  <a:txBody>
                    <a:bodyPr/>
                    <a:lstStyle/>
                    <a:p>
                      <a:pPr algn="l" fontAlgn="base"/>
                      <a:r>
                        <a:rPr lang="en-US" sz="1800" b="1" i="0" u="none" strike="noStrike" dirty="0">
                          <a:solidFill>
                            <a:srgbClr val="0C4F85"/>
                          </a:solidFill>
                          <a:effectLst/>
                          <a:latin typeface="Roboto"/>
                        </a:rPr>
                        <a:t>UNSG &amp; Co-Leads</a:t>
                      </a:r>
                      <a:endParaRPr lang="en-US" b="1" i="0" dirty="0">
                        <a:solidFill>
                          <a:srgbClr val="FFFFFF"/>
                        </a:solidFill>
                        <a:effectLst/>
                        <a:latin typeface="Roboto"/>
                      </a:endParaRPr>
                    </a:p>
                    <a:p>
                      <a:pPr algn="l" fontAlgn="base"/>
                      <a:r>
                        <a:rPr lang="en-US" sz="1200" b="0" i="0" u="none" strike="noStrike" dirty="0">
                          <a:solidFill>
                            <a:srgbClr val="004084"/>
                          </a:solidFill>
                          <a:effectLst/>
                          <a:latin typeface="Roboto"/>
                        </a:rPr>
                        <a:t>United Nations Secretary-General (represented</a:t>
                      </a:r>
                      <a:br>
                        <a:rPr lang="en-US" sz="1200" b="0" i="0" u="none" strike="noStrike" dirty="0">
                          <a:solidFill>
                            <a:srgbClr val="004084"/>
                          </a:solidFill>
                          <a:effectLst/>
                          <a:latin typeface="Roboto"/>
                        </a:rPr>
                      </a:br>
                      <a:r>
                        <a:rPr lang="en-US" sz="1200" b="0" i="0" u="none" strike="noStrike" dirty="0">
                          <a:solidFill>
                            <a:srgbClr val="004084"/>
                          </a:solidFill>
                          <a:effectLst/>
                          <a:latin typeface="Roboto"/>
                        </a:rPr>
                        <a:t>through the Climate Action Team) nominated WMO &amp; UNDRR to co-lead the EW4All initiative with partners</a:t>
                      </a:r>
                      <a:endParaRPr lang="en-US" b="1" i="0" dirty="0">
                        <a:solidFill>
                          <a:srgbClr val="FFFFFF"/>
                        </a:solidFill>
                        <a:effectLst/>
                        <a:latin typeface="Roboto"/>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auto"/>
                      <a:endParaRPr lang="en-US" sz="1800" b="1" i="0" u="none" strike="noStrike">
                        <a:solidFill>
                          <a:srgbClr val="0B7777"/>
                        </a:solidFill>
                        <a:effectLst/>
                        <a:latin typeface="Roboto" panose="02000000000000000000" pitchFamily="2" charset="0"/>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auto"/>
                      <a:endParaRPr lang="en-US" sz="1600" b="1" i="0">
                        <a:solidFill>
                          <a:srgbClr val="FFFFFF"/>
                        </a:solidFill>
                        <a:effectLst/>
                        <a:latin typeface="Roboto" panose="02000000000000000000" pitchFamily="2" charset="0"/>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891762203"/>
                  </a:ext>
                </a:extLst>
              </a:tr>
              <a:tr h="1343025">
                <a:tc>
                  <a:txBody>
                    <a:bodyPr/>
                    <a:lstStyle/>
                    <a:p>
                      <a:pPr algn="l" fontAlgn="base"/>
                      <a:r>
                        <a:rPr lang="en-US" sz="1800" b="1" i="0" u="none" strike="noStrike" dirty="0">
                          <a:solidFill>
                            <a:srgbClr val="421E3C"/>
                          </a:solidFill>
                          <a:effectLst/>
                          <a:latin typeface="Roboto"/>
                        </a:rPr>
                        <a:t>Advisory Panel</a:t>
                      </a:r>
                      <a:endParaRPr lang="en-US" b="0" i="0" dirty="0">
                        <a:solidFill>
                          <a:srgbClr val="294A64"/>
                        </a:solidFill>
                        <a:effectLst/>
                        <a:latin typeface="Roboto"/>
                      </a:endParaRPr>
                    </a:p>
                    <a:p>
                      <a:pPr algn="l" fontAlgn="base"/>
                      <a:r>
                        <a:rPr lang="en-US" sz="1200" b="0" i="0" u="none" strike="noStrike" dirty="0">
                          <a:solidFill>
                            <a:srgbClr val="004084"/>
                          </a:solidFill>
                          <a:effectLst/>
                          <a:latin typeface="Roboto"/>
                        </a:rPr>
                        <a:t>Assesses and presents annual progress reports</a:t>
                      </a:r>
                      <a:br>
                        <a:rPr lang="en-US" sz="1200" b="0" i="0" u="none" strike="noStrike" dirty="0">
                          <a:solidFill>
                            <a:srgbClr val="004084"/>
                          </a:solidFill>
                          <a:effectLst/>
                          <a:latin typeface="Roboto"/>
                        </a:rPr>
                      </a:br>
                      <a:r>
                        <a:rPr lang="en-US" sz="1200" b="0" i="0" u="none" strike="noStrike" dirty="0">
                          <a:solidFill>
                            <a:srgbClr val="004084"/>
                          </a:solidFill>
                          <a:effectLst/>
                          <a:latin typeface="Roboto"/>
                        </a:rPr>
                        <a:t>ahead of UNFCCC COPs and offers guidance on resource </a:t>
                      </a:r>
                      <a:r>
                        <a:rPr lang="en-US" sz="1200" b="0" i="0" u="none" strike="noStrike" dirty="0" err="1">
                          <a:solidFill>
                            <a:srgbClr val="004084"/>
                          </a:solidFill>
                          <a:effectLst/>
                          <a:latin typeface="Roboto"/>
                        </a:rPr>
                        <a:t>mobilisation</a:t>
                      </a:r>
                      <a:endParaRPr lang="en-US" b="0" i="0" dirty="0" err="1">
                        <a:solidFill>
                          <a:srgbClr val="294A64"/>
                        </a:solidFill>
                        <a:effectLst/>
                        <a:latin typeface="Roboto"/>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base"/>
                      <a:r>
                        <a:rPr lang="en-US" sz="1800" b="1" i="0" u="none" strike="noStrike" dirty="0">
                          <a:solidFill>
                            <a:srgbClr val="0B7777"/>
                          </a:solidFill>
                          <a:effectLst/>
                          <a:latin typeface="Roboto"/>
                        </a:rPr>
                        <a:t>Global Partnership Coordination</a:t>
                      </a:r>
                      <a:endParaRPr lang="en-US" b="0" i="0" dirty="0">
                        <a:solidFill>
                          <a:srgbClr val="294A64"/>
                        </a:solidFill>
                        <a:effectLst/>
                        <a:latin typeface="Roboto"/>
                      </a:endParaRPr>
                    </a:p>
                    <a:p>
                      <a:pPr algn="l" fontAlgn="base"/>
                      <a:r>
                        <a:rPr lang="en-US" sz="1200" b="0" i="0" u="none" strike="noStrike" dirty="0">
                          <a:solidFill>
                            <a:srgbClr val="004084"/>
                          </a:solidFill>
                          <a:effectLst/>
                          <a:latin typeface="Roboto"/>
                        </a:rPr>
                        <a:t>WMO and UNDRR chair quarterly EW4All coordination meetings to guarantee close coordination between global partners and partnerships on early warning</a:t>
                      </a:r>
                      <a:endParaRPr lang="en-US" b="0" i="0" dirty="0">
                        <a:solidFill>
                          <a:srgbClr val="294A64"/>
                        </a:solidFill>
                        <a:effectLst/>
                        <a:latin typeface="Roboto"/>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base"/>
                      <a:r>
                        <a:rPr lang="en-US" sz="1800" b="1" i="0" u="none" strike="noStrike" dirty="0">
                          <a:solidFill>
                            <a:srgbClr val="AD5923"/>
                          </a:solidFill>
                          <a:effectLst/>
                          <a:latin typeface="Roboto"/>
                        </a:rPr>
                        <a:t>Interpillar Technical Coordination</a:t>
                      </a:r>
                      <a:endParaRPr lang="en-US" b="0" i="0" dirty="0">
                        <a:solidFill>
                          <a:srgbClr val="294A64"/>
                        </a:solidFill>
                        <a:effectLst/>
                        <a:latin typeface="Roboto"/>
                      </a:endParaRPr>
                    </a:p>
                    <a:p>
                      <a:pPr algn="l" fontAlgn="base"/>
                      <a:r>
                        <a:rPr lang="en-US" sz="1200" b="0" i="0" u="none" strike="noStrike" dirty="0">
                          <a:solidFill>
                            <a:srgbClr val="004084"/>
                          </a:solidFill>
                          <a:effectLst/>
                          <a:latin typeface="Roboto"/>
                        </a:rPr>
                        <a:t>Pillar leads (UNDRR, WMO, ITU &amp; IFRC) meet weekly to ensure technical alignment, timely execution of joint implementation plans and coordinated programming</a:t>
                      </a:r>
                      <a:endParaRPr lang="en-US" b="0" i="0" dirty="0">
                        <a:solidFill>
                          <a:srgbClr val="294A64"/>
                        </a:solidFill>
                        <a:effectLst/>
                        <a:latin typeface="Roboto"/>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4013305399"/>
                  </a:ext>
                </a:extLst>
              </a:tr>
              <a:tr h="361950">
                <a:tc>
                  <a:txBody>
                    <a:bodyPr/>
                    <a:lstStyle/>
                    <a:p>
                      <a:pPr algn="l" fontAlgn="base"/>
                      <a:r>
                        <a:rPr lang="en-US" sz="1800" b="1" i="0" u="none" strike="noStrike" dirty="0">
                          <a:solidFill>
                            <a:srgbClr val="7030A0"/>
                          </a:solidFill>
                          <a:effectLst/>
                          <a:latin typeface="Roboto"/>
                        </a:rPr>
                        <a:t>Pillar Working Groups</a:t>
                      </a:r>
                      <a:endParaRPr lang="en-US" b="0" i="0" dirty="0">
                        <a:solidFill>
                          <a:srgbClr val="294A64"/>
                        </a:solidFill>
                        <a:effectLst/>
                        <a:latin typeface="Roboto"/>
                      </a:endParaRPr>
                    </a:p>
                    <a:p>
                      <a:pPr algn="l" fontAlgn="base"/>
                      <a:r>
                        <a:rPr lang="en-US" sz="1200" b="0" i="0" u="none" strike="noStrike" dirty="0">
                          <a:solidFill>
                            <a:srgbClr val="004084"/>
                          </a:solidFill>
                          <a:effectLst/>
                          <a:latin typeface="Roboto"/>
                        </a:rPr>
                        <a:t>Pillar leads meet with their pillar partners</a:t>
                      </a:r>
                      <a:br>
                        <a:rPr lang="en-US" sz="1200" b="0" i="0" u="none" strike="noStrike" dirty="0">
                          <a:solidFill>
                            <a:srgbClr val="004084"/>
                          </a:solidFill>
                          <a:effectLst/>
                          <a:latin typeface="Roboto"/>
                        </a:rPr>
                      </a:br>
                      <a:r>
                        <a:rPr lang="en-US" sz="1200" b="0" i="0" u="none" strike="noStrike" dirty="0">
                          <a:solidFill>
                            <a:srgbClr val="004084"/>
                          </a:solidFill>
                          <a:effectLst/>
                          <a:latin typeface="Roboto"/>
                        </a:rPr>
                        <a:t>biweekly on matters pertaining to</a:t>
                      </a:r>
                      <a:br>
                        <a:rPr lang="en-US" sz="1200" b="0" i="0" u="none" strike="noStrike" dirty="0">
                          <a:solidFill>
                            <a:srgbClr val="004084"/>
                          </a:solidFill>
                          <a:effectLst/>
                          <a:latin typeface="Roboto"/>
                        </a:rPr>
                      </a:br>
                      <a:r>
                        <a:rPr lang="en-US" sz="1200" b="0" i="0" u="none" strike="noStrike" dirty="0">
                          <a:solidFill>
                            <a:srgbClr val="004084"/>
                          </a:solidFill>
                          <a:effectLst/>
                          <a:latin typeface="Roboto"/>
                        </a:rPr>
                        <a:t>implementation</a:t>
                      </a:r>
                      <a:endParaRPr lang="en-US" b="0" i="0" dirty="0">
                        <a:solidFill>
                          <a:srgbClr val="294A64"/>
                        </a:solidFill>
                        <a:effectLst/>
                        <a:latin typeface="Roboto"/>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base"/>
                      <a:r>
                        <a:rPr lang="en-US" sz="1800" b="1" i="0" u="none" strike="noStrike" dirty="0">
                          <a:solidFill>
                            <a:srgbClr val="3F6F97"/>
                          </a:solidFill>
                          <a:effectLst/>
                          <a:latin typeface="Roboto"/>
                        </a:rPr>
                        <a:t>Multistakeholder Fora</a:t>
                      </a:r>
                      <a:endParaRPr lang="en-US" b="0" i="0" dirty="0">
                        <a:solidFill>
                          <a:srgbClr val="294A64"/>
                        </a:solidFill>
                        <a:effectLst/>
                        <a:latin typeface="Roboto"/>
                      </a:endParaRPr>
                    </a:p>
                    <a:p>
                      <a:pPr algn="l" fontAlgn="base"/>
                      <a:r>
                        <a:rPr lang="en-US" sz="1200" b="0" i="0" u="none" strike="noStrike" dirty="0">
                          <a:solidFill>
                            <a:srgbClr val="004084"/>
                          </a:solidFill>
                          <a:effectLst/>
                          <a:latin typeface="Roboto"/>
                        </a:rPr>
                        <a:t>Review key accomplishments, share skills,</a:t>
                      </a:r>
                      <a:br>
                        <a:rPr lang="en-US" sz="1200" b="0" i="0" u="none" strike="noStrike" dirty="0">
                          <a:solidFill>
                            <a:srgbClr val="004084"/>
                          </a:solidFill>
                          <a:effectLst/>
                          <a:latin typeface="Roboto"/>
                        </a:rPr>
                      </a:br>
                      <a:r>
                        <a:rPr lang="en-US" sz="1200" b="0" i="0" u="none" strike="noStrike" dirty="0">
                          <a:solidFill>
                            <a:srgbClr val="004084"/>
                          </a:solidFill>
                          <a:effectLst/>
                          <a:latin typeface="Roboto"/>
                        </a:rPr>
                        <a:t>experience and expertise within an active</a:t>
                      </a:r>
                      <a:br>
                        <a:rPr lang="en-US" sz="1200" b="0" i="0" u="none" strike="noStrike" dirty="0">
                          <a:solidFill>
                            <a:srgbClr val="004084"/>
                          </a:solidFill>
                          <a:effectLst/>
                          <a:latin typeface="Roboto"/>
                        </a:rPr>
                      </a:br>
                      <a:r>
                        <a:rPr lang="en-US" sz="1200" b="0" i="0" u="none" strike="noStrike" dirty="0">
                          <a:solidFill>
                            <a:srgbClr val="004084"/>
                          </a:solidFill>
                          <a:effectLst/>
                          <a:latin typeface="Roboto"/>
                        </a:rPr>
                        <a:t>network of early warning practitioners</a:t>
                      </a:r>
                      <a:endParaRPr lang="en-US" b="0" i="0" dirty="0">
                        <a:solidFill>
                          <a:srgbClr val="294A64"/>
                        </a:solidFill>
                        <a:effectLst/>
                        <a:latin typeface="Roboto"/>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base"/>
                      <a:r>
                        <a:rPr lang="en-US" sz="1800" b="1" i="0" u="none" strike="noStrike" dirty="0">
                          <a:solidFill>
                            <a:srgbClr val="9F2039"/>
                          </a:solidFill>
                          <a:effectLst/>
                          <a:latin typeface="Roboto"/>
                        </a:rPr>
                        <a:t>Interpillar Country Implementation</a:t>
                      </a:r>
                      <a:endParaRPr lang="en-US" b="0" i="0" dirty="0">
                        <a:solidFill>
                          <a:srgbClr val="294A64"/>
                        </a:solidFill>
                        <a:effectLst/>
                        <a:latin typeface="Roboto"/>
                      </a:endParaRPr>
                    </a:p>
                    <a:p>
                      <a:pPr algn="l" fontAlgn="base"/>
                      <a:r>
                        <a:rPr lang="en-US" sz="1200" b="0" i="0" u="none" strike="noStrike" dirty="0">
                          <a:solidFill>
                            <a:srgbClr val="004084"/>
                          </a:solidFill>
                          <a:effectLst/>
                          <a:latin typeface="Roboto"/>
                        </a:rPr>
                        <a:t>Global, regional &amp; country-level country rollout programming such as national workshops, gap analysis &amp; national roadmap development, using EW4All toolkits and implementation modules to build on existing efforts</a:t>
                      </a:r>
                      <a:endParaRPr lang="en-US" b="0" i="0" dirty="0">
                        <a:solidFill>
                          <a:srgbClr val="294A64"/>
                        </a:solidFill>
                        <a:effectLst/>
                        <a:latin typeface="Roboto"/>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704756763"/>
                  </a:ext>
                </a:extLst>
              </a:tr>
            </a:tbl>
          </a:graphicData>
        </a:graphic>
      </p:graphicFrame>
      <p:pic>
        <p:nvPicPr>
          <p:cNvPr id="6" name="Picture 5" descr="Graphical user interface, application&#10;&#10;Description automatically generated">
            <a:extLst>
              <a:ext uri="{FF2B5EF4-FFF2-40B4-BE49-F238E27FC236}">
                <a16:creationId xmlns:a16="http://schemas.microsoft.com/office/drawing/2014/main" id="{21C89CDA-7F0F-F31B-4FB4-21A13B5AE3EC}"/>
              </a:ext>
            </a:extLst>
          </p:cNvPr>
          <p:cNvPicPr/>
          <p:nvPr/>
        </p:nvPicPr>
        <p:blipFill>
          <a:blip r:embed="rId5"/>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3135768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8DA-ABF8-7347-B77D-C3AB3CB2514B}"/>
              </a:ext>
            </a:extLst>
          </p:cNvPr>
          <p:cNvSpPr>
            <a:spLocks noGrp="1"/>
          </p:cNvSpPr>
          <p:nvPr>
            <p:ph type="title"/>
          </p:nvPr>
        </p:nvSpPr>
        <p:spPr/>
        <p:txBody>
          <a:bodyPr/>
          <a:lstStyle/>
          <a:p>
            <a:r>
              <a:rPr lang="en-US" sz="2902"/>
              <a:t>EW4All Advisory Panel Members</a:t>
            </a:r>
          </a:p>
        </p:txBody>
      </p:sp>
      <p:sp>
        <p:nvSpPr>
          <p:cNvPr id="3" name="Content Placeholder 2">
            <a:extLst>
              <a:ext uri="{FF2B5EF4-FFF2-40B4-BE49-F238E27FC236}">
                <a16:creationId xmlns:a16="http://schemas.microsoft.com/office/drawing/2014/main" id="{D7E78CDB-E5F6-314A-AEBC-FE9DDE6426C6}"/>
              </a:ext>
            </a:extLst>
          </p:cNvPr>
          <p:cNvSpPr>
            <a:spLocks noGrp="1"/>
          </p:cNvSpPr>
          <p:nvPr>
            <p:ph sz="half" idx="1"/>
          </p:nvPr>
        </p:nvSpPr>
        <p:spPr>
          <a:xfrm>
            <a:off x="385444" y="1195361"/>
            <a:ext cx="5839326" cy="5499000"/>
          </a:xfrm>
          <a:solidFill>
            <a:schemeClr val="bg1"/>
          </a:solidFill>
        </p:spPr>
        <p:txBody>
          <a:bodyPr/>
          <a:lstStyle/>
          <a:p>
            <a:pPr marL="60325" indent="0">
              <a:buNone/>
            </a:pPr>
            <a:r>
              <a:rPr lang="en-GB" sz="1800" b="1" dirty="0">
                <a:latin typeface="+mn-lt"/>
                <a:ea typeface="Times New Roman" panose="02020603050405020304" pitchFamily="18" charset="0"/>
                <a:cs typeface="Calibri"/>
              </a:rPr>
              <a:t>Co-Chairs</a:t>
            </a:r>
            <a:endParaRPr lang="en-US" sz="1800" dirty="0"/>
          </a:p>
          <a:p>
            <a:pPr marL="414020" indent="-353695"/>
            <a:r>
              <a:rPr lang="en-GB" sz="1800" dirty="0">
                <a:latin typeface="+mn-lt"/>
                <a:ea typeface="Times New Roman" panose="02020603050405020304" pitchFamily="18" charset="0"/>
                <a:cs typeface="Calibri"/>
              </a:rPr>
              <a:t>Special Representative of the Secretary-General for Disaster Risk Reduction, UNDRR</a:t>
            </a:r>
          </a:p>
          <a:p>
            <a:pPr marL="414020" indent="-353695"/>
            <a:r>
              <a:rPr lang="en-GB" sz="1800" dirty="0">
                <a:latin typeface="+mn-lt"/>
                <a:ea typeface="Times New Roman" panose="02020603050405020304" pitchFamily="18" charset="0"/>
                <a:cs typeface="Calibri"/>
              </a:rPr>
              <a:t>Secretary-General, WMO</a:t>
            </a:r>
          </a:p>
          <a:p>
            <a:pPr marL="60468" indent="0">
              <a:buNone/>
            </a:pPr>
            <a:endParaRPr lang="en-GB" sz="1814">
              <a:latin typeface="+mn-lt"/>
              <a:ea typeface="Times New Roman" panose="02020603050405020304" pitchFamily="18" charset="0"/>
              <a:cs typeface="Calibri"/>
            </a:endParaRPr>
          </a:p>
          <a:p>
            <a:pPr marL="60325" indent="0">
              <a:buNone/>
            </a:pPr>
            <a:r>
              <a:rPr lang="en-GB" sz="1800" b="1" dirty="0">
                <a:latin typeface="+mn-lt"/>
                <a:ea typeface="Times New Roman" panose="02020603050405020304" pitchFamily="18" charset="0"/>
                <a:cs typeface="Calibri"/>
              </a:rPr>
              <a:t>Members</a:t>
            </a:r>
          </a:p>
          <a:p>
            <a:pPr marL="414020" indent="-353695"/>
            <a:r>
              <a:rPr lang="en-GB" sz="1800" dirty="0">
                <a:latin typeface="+mn-lt"/>
                <a:ea typeface="Times New Roman" panose="02020603050405020304" pitchFamily="18" charset="0"/>
                <a:cs typeface="Calibri"/>
              </a:rPr>
              <a:t>The Secretary-General of the United Nations</a:t>
            </a:r>
          </a:p>
          <a:p>
            <a:pPr marL="414020" indent="-353695"/>
            <a:r>
              <a:rPr lang="en-GB" sz="1800" dirty="0">
                <a:latin typeface="+mn-lt"/>
                <a:ea typeface="Times New Roman" panose="02020603050405020304" pitchFamily="18" charset="0"/>
                <a:cs typeface="Calibri"/>
              </a:rPr>
              <a:t>Special Adviser to the Secretary-General on Climate Action and Just Transition</a:t>
            </a:r>
            <a:endParaRPr lang="en-GB" sz="1800" dirty="0">
              <a:cs typeface="Calibri"/>
            </a:endParaRPr>
          </a:p>
          <a:p>
            <a:pPr marL="414020" indent="-353695"/>
            <a:r>
              <a:rPr lang="en-GB" sz="1800" dirty="0">
                <a:latin typeface="+mn-lt"/>
                <a:ea typeface="Roboto"/>
                <a:cs typeface="Roboto"/>
              </a:rPr>
              <a:t>Chief Executive Officer and Secretary General, IFRC</a:t>
            </a:r>
            <a:endParaRPr lang="en-GB" dirty="0"/>
          </a:p>
          <a:p>
            <a:pPr marL="414020" indent="-353695"/>
            <a:r>
              <a:rPr lang="en-GB" sz="1800" dirty="0">
                <a:latin typeface="+mn-lt"/>
                <a:ea typeface="Times New Roman" panose="02020603050405020304" pitchFamily="18" charset="0"/>
                <a:cs typeface="Calibri"/>
              </a:rPr>
              <a:t>Secretary-General, ITU</a:t>
            </a:r>
          </a:p>
          <a:p>
            <a:pPr marL="414020" indent="-353695"/>
            <a:r>
              <a:rPr lang="en-GB" sz="1800" dirty="0">
                <a:latin typeface="+mn-lt"/>
                <a:ea typeface="Times New Roman" panose="02020603050405020304" pitchFamily="18" charset="0"/>
                <a:cs typeface="Calibri"/>
              </a:rPr>
              <a:t>Administrator, UNDP</a:t>
            </a:r>
            <a:endParaRPr lang="en-GB" sz="1800" dirty="0">
              <a:latin typeface="+mn-lt"/>
              <a:ea typeface="Times New Roman" panose="02020603050405020304" pitchFamily="18" charset="0"/>
            </a:endParaRPr>
          </a:p>
          <a:p>
            <a:pPr marL="414020" indent="-353695"/>
            <a:r>
              <a:rPr lang="en-GB" sz="1800" dirty="0">
                <a:latin typeface="+mn-lt"/>
                <a:ea typeface="Times New Roman" panose="02020603050405020304" pitchFamily="18" charset="0"/>
                <a:cs typeface="Calibri"/>
              </a:rPr>
              <a:t>Executive Director, UN Women</a:t>
            </a:r>
          </a:p>
          <a:p>
            <a:pPr marL="414020" indent="-353695"/>
            <a:r>
              <a:rPr lang="en-GB" sz="1800" dirty="0">
                <a:latin typeface="+mn-lt"/>
                <a:ea typeface="Times New Roman" panose="02020603050405020304" pitchFamily="18" charset="0"/>
                <a:cs typeface="Calibri"/>
              </a:rPr>
              <a:t>High Representative, UN-OHRLLS</a:t>
            </a:r>
          </a:p>
        </p:txBody>
      </p:sp>
      <p:sp>
        <p:nvSpPr>
          <p:cNvPr id="4" name="Content Placeholder 3">
            <a:extLst>
              <a:ext uri="{FF2B5EF4-FFF2-40B4-BE49-F238E27FC236}">
                <a16:creationId xmlns:a16="http://schemas.microsoft.com/office/drawing/2014/main" id="{3042AA0C-FFFC-C34D-8AA6-7DB09970DB18}"/>
              </a:ext>
            </a:extLst>
          </p:cNvPr>
          <p:cNvSpPr>
            <a:spLocks noGrp="1"/>
          </p:cNvSpPr>
          <p:nvPr>
            <p:ph sz="half" idx="2"/>
          </p:nvPr>
        </p:nvSpPr>
        <p:spPr>
          <a:xfrm>
            <a:off x="6559141" y="494593"/>
            <a:ext cx="5432702" cy="6199767"/>
          </a:xfrm>
        </p:spPr>
        <p:txBody>
          <a:bodyPr/>
          <a:lstStyle/>
          <a:p>
            <a:pPr marL="414020" indent="-353695"/>
            <a:r>
              <a:rPr lang="en-GB" sz="1800" dirty="0">
                <a:latin typeface="+mn-lt"/>
                <a:ea typeface="Times New Roman" panose="02020603050405020304" pitchFamily="18" charset="0"/>
                <a:cs typeface="Calibri"/>
              </a:rPr>
              <a:t>Chief of </a:t>
            </a:r>
            <a:r>
              <a:rPr lang="en-GB" sz="1800" dirty="0">
                <a:latin typeface="+mn-lt"/>
                <a:ea typeface="Roboto"/>
                <a:cs typeface="Roboto"/>
              </a:rPr>
              <a:t>Communications &amp; Results Reporting</a:t>
            </a:r>
            <a:r>
              <a:rPr lang="en-GB" sz="1800" dirty="0">
                <a:latin typeface="+mn-lt"/>
                <a:ea typeface="Times New Roman" panose="02020603050405020304" pitchFamily="18" charset="0"/>
                <a:cs typeface="Calibri"/>
              </a:rPr>
              <a:t>, ASG Development Coordination Office</a:t>
            </a:r>
            <a:endParaRPr lang="en-GB" sz="1800" dirty="0">
              <a:latin typeface="+mn-lt"/>
              <a:ea typeface="Times New Roman" panose="02020603050405020304" pitchFamily="18" charset="0"/>
            </a:endParaRPr>
          </a:p>
          <a:p>
            <a:pPr marL="414020" indent="-353695"/>
            <a:r>
              <a:rPr lang="en-GB" sz="1800" dirty="0">
                <a:latin typeface="+mn-lt"/>
                <a:ea typeface="Roboto"/>
                <a:cs typeface="Roboto"/>
              </a:rPr>
              <a:t>USG for Humanitarian Affairs and Emergency Relief Coordinator, </a:t>
            </a:r>
            <a:r>
              <a:rPr lang="en-GB" sz="1800" dirty="0">
                <a:latin typeface="+mn-lt"/>
                <a:ea typeface="Times New Roman" panose="02020603050405020304" pitchFamily="18" charset="0"/>
                <a:cs typeface="Calibri"/>
              </a:rPr>
              <a:t>OCHA</a:t>
            </a:r>
          </a:p>
          <a:p>
            <a:pPr marL="414020" indent="-353695"/>
            <a:r>
              <a:rPr lang="en-GB" sz="1800" dirty="0">
                <a:latin typeface="+mn-lt"/>
                <a:ea typeface="Times New Roman" panose="02020603050405020304" pitchFamily="18" charset="0"/>
                <a:cs typeface="Calibri"/>
              </a:rPr>
              <a:t>Executive Director, GCF</a:t>
            </a:r>
          </a:p>
          <a:p>
            <a:pPr marL="414020" indent="-353695"/>
            <a:r>
              <a:rPr lang="en-GB" sz="1800" dirty="0">
                <a:latin typeface="Roboto"/>
                <a:ea typeface="Times New Roman" panose="02020603050405020304" pitchFamily="18" charset="0"/>
                <a:cs typeface="Calibri"/>
              </a:rPr>
              <a:t>Chair, SOFF</a:t>
            </a:r>
          </a:p>
          <a:p>
            <a:pPr marL="414020" indent="-353695"/>
            <a:r>
              <a:rPr lang="en-GB" sz="1800" dirty="0">
                <a:latin typeface="Roboto"/>
                <a:ea typeface="Times New Roman" panose="02020603050405020304" pitchFamily="18" charset="0"/>
                <a:cs typeface="Calibri"/>
              </a:rPr>
              <a:t>Chair, CREWS</a:t>
            </a:r>
          </a:p>
          <a:p>
            <a:pPr marL="414020" indent="-353695"/>
            <a:r>
              <a:rPr lang="en-GB" sz="1800" dirty="0">
                <a:latin typeface="Roboto"/>
                <a:ea typeface="Times New Roman" panose="02020603050405020304" pitchFamily="18" charset="0"/>
                <a:cs typeface="Calibri"/>
              </a:rPr>
              <a:t>Vice Chair and President, Microsoft</a:t>
            </a:r>
          </a:p>
          <a:p>
            <a:pPr marL="414020" indent="-353695"/>
            <a:r>
              <a:rPr lang="en-GB" sz="1800" dirty="0">
                <a:latin typeface="Roboto"/>
                <a:ea typeface="Times New Roman" panose="02020603050405020304" pitchFamily="18" charset="0"/>
                <a:cs typeface="Calibri"/>
              </a:rPr>
              <a:t>Director General</a:t>
            </a:r>
            <a:r>
              <a:rPr lang="en-GB" sz="1800" dirty="0">
                <a:latin typeface="Times New Roman"/>
                <a:ea typeface="Times New Roman" panose="02020603050405020304" pitchFamily="18" charset="0"/>
                <a:cs typeface="Roboto"/>
              </a:rPr>
              <a:t>, </a:t>
            </a:r>
            <a:r>
              <a:rPr lang="en-GB" sz="1800" dirty="0">
                <a:latin typeface="Roboto"/>
                <a:ea typeface="Times New Roman" panose="02020603050405020304" pitchFamily="18" charset="0"/>
                <a:cs typeface="Calibri"/>
              </a:rPr>
              <a:t>GSMA</a:t>
            </a:r>
          </a:p>
          <a:p>
            <a:pPr marL="414020" indent="-353695"/>
            <a:r>
              <a:rPr lang="en-GB" sz="1800" dirty="0">
                <a:latin typeface="Roboto"/>
                <a:ea typeface="Times New Roman" panose="02020603050405020304" pitchFamily="18" charset="0"/>
                <a:cs typeface="Calibri"/>
              </a:rPr>
              <a:t>Chair, Insurance Development Forum</a:t>
            </a:r>
          </a:p>
          <a:p>
            <a:pPr marL="60468" indent="0">
              <a:buNone/>
            </a:pPr>
            <a:endParaRPr lang="en-GB" sz="1814">
              <a:ea typeface="Times New Roman" panose="02020603050405020304" pitchFamily="18" charset="0"/>
              <a:cs typeface="Calibri" panose="020F0502020204030204" pitchFamily="34" charset="0"/>
            </a:endParaRPr>
          </a:p>
          <a:p>
            <a:pPr marL="60325" indent="0">
              <a:buNone/>
            </a:pPr>
            <a:r>
              <a:rPr lang="en-GB" sz="1800" b="1" dirty="0">
                <a:latin typeface="Roboto"/>
                <a:ea typeface="Times New Roman" panose="02020603050405020304" pitchFamily="18" charset="0"/>
                <a:cs typeface="Calibri"/>
              </a:rPr>
              <a:t>Rotational Members </a:t>
            </a:r>
          </a:p>
          <a:p>
            <a:pPr marL="414020" indent="-353695"/>
            <a:r>
              <a:rPr lang="en-GB" sz="1800" dirty="0">
                <a:latin typeface="Roboto"/>
                <a:ea typeface="Times New Roman" panose="02020603050405020304" pitchFamily="18" charset="0"/>
                <a:cs typeface="Calibri"/>
              </a:rPr>
              <a:t>Regional Development Bank </a:t>
            </a:r>
            <a:endParaRPr lang="en-GB" sz="1800" dirty="0">
              <a:ea typeface="Times New Roman" panose="02020603050405020304" pitchFamily="18" charset="0"/>
              <a:cs typeface="Calibri" panose="020F0502020204030204" pitchFamily="34" charset="0"/>
            </a:endParaRPr>
          </a:p>
          <a:p>
            <a:pPr marL="414020" indent="-353695"/>
            <a:r>
              <a:rPr lang="en-GB" sz="1800" dirty="0">
                <a:latin typeface="Roboto"/>
                <a:ea typeface="Times New Roman" panose="02020603050405020304" pitchFamily="18" charset="0"/>
                <a:cs typeface="Calibri"/>
              </a:rPr>
              <a:t>Civil Society Representative</a:t>
            </a:r>
          </a:p>
          <a:p>
            <a:pPr marL="414020" indent="-353695"/>
            <a:r>
              <a:rPr lang="en-GB" sz="1800" dirty="0">
                <a:latin typeface="Roboto"/>
                <a:ea typeface="Times New Roman" panose="02020603050405020304" pitchFamily="18" charset="0"/>
                <a:cs typeface="Calibri"/>
              </a:rPr>
              <a:t>Youth Representative</a:t>
            </a:r>
          </a:p>
          <a:p>
            <a:pPr marL="414020" indent="-353695"/>
            <a:r>
              <a:rPr lang="en-GB" sz="1800" dirty="0">
                <a:latin typeface="Roboto"/>
                <a:ea typeface="Times New Roman" panose="02020603050405020304" pitchFamily="18" charset="0"/>
                <a:cs typeface="Calibri"/>
              </a:rPr>
              <a:t>Current and incoming UNFCCC COP Presidency</a:t>
            </a:r>
            <a:endParaRPr lang="en-US" sz="1800" dirty="0">
              <a:latin typeface="Roboto"/>
              <a:cs typeface="Calibri"/>
            </a:endParaRPr>
          </a:p>
        </p:txBody>
      </p:sp>
      <p:pic>
        <p:nvPicPr>
          <p:cNvPr id="5" name="Picture 4" descr="Graphical user interface, application&#10;&#10;Description automatically generated">
            <a:extLst>
              <a:ext uri="{FF2B5EF4-FFF2-40B4-BE49-F238E27FC236}">
                <a16:creationId xmlns:a16="http://schemas.microsoft.com/office/drawing/2014/main" id="{248FFA39-1652-F13F-C5FE-7176E0C4393F}"/>
              </a:ext>
            </a:extLst>
          </p:cNvPr>
          <p:cNvPicPr/>
          <p:nvPr/>
        </p:nvPicPr>
        <p:blipFill>
          <a:blip r:embed="rId3"/>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3065226964"/>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804D-BFA8-2281-27B8-EBAE0F68616F}"/>
              </a:ext>
            </a:extLst>
          </p:cNvPr>
          <p:cNvSpPr>
            <a:spLocks noGrp="1"/>
          </p:cNvSpPr>
          <p:nvPr>
            <p:ph type="title"/>
          </p:nvPr>
        </p:nvSpPr>
        <p:spPr/>
        <p:txBody>
          <a:bodyPr/>
          <a:lstStyle/>
          <a:p>
            <a:r>
              <a:rPr lang="en-US"/>
              <a:t>Building Capacity on the Ground</a:t>
            </a:r>
          </a:p>
        </p:txBody>
      </p:sp>
      <p:sp>
        <p:nvSpPr>
          <p:cNvPr id="4" name="TextBox 3">
            <a:extLst>
              <a:ext uri="{FF2B5EF4-FFF2-40B4-BE49-F238E27FC236}">
                <a16:creationId xmlns:a16="http://schemas.microsoft.com/office/drawing/2014/main" id="{5FFFAE18-8371-ABB0-AEA7-B8B4D7B473FC}"/>
              </a:ext>
            </a:extLst>
          </p:cNvPr>
          <p:cNvSpPr txBox="1"/>
          <p:nvPr/>
        </p:nvSpPr>
        <p:spPr>
          <a:xfrm>
            <a:off x="422926" y="1519882"/>
            <a:ext cx="6785832" cy="830997"/>
          </a:xfrm>
          <a:prstGeom prst="rect">
            <a:avLst/>
          </a:prstGeom>
          <a:noFill/>
        </p:spPr>
        <p:txBody>
          <a:bodyPr wrap="square" rtlCol="0">
            <a:spAutoFit/>
          </a:bodyPr>
          <a:lstStyle/>
          <a:p>
            <a:r>
              <a:rPr lang="en-US" sz="2400">
                <a:solidFill>
                  <a:srgbClr val="004084"/>
                </a:solidFill>
              </a:rPr>
              <a:t>Countries and regions have unique challenges in implementing MHEWS</a:t>
            </a:r>
          </a:p>
        </p:txBody>
      </p:sp>
      <p:sp>
        <p:nvSpPr>
          <p:cNvPr id="5" name="Content Placeholder 2">
            <a:extLst>
              <a:ext uri="{FF2B5EF4-FFF2-40B4-BE49-F238E27FC236}">
                <a16:creationId xmlns:a16="http://schemas.microsoft.com/office/drawing/2014/main" id="{B4C2348B-4200-5078-8EC0-0B8AD2014123}"/>
              </a:ext>
            </a:extLst>
          </p:cNvPr>
          <p:cNvSpPr txBox="1">
            <a:spLocks/>
          </p:cNvSpPr>
          <p:nvPr/>
        </p:nvSpPr>
        <p:spPr bwMode="auto">
          <a:xfrm>
            <a:off x="747584" y="2256728"/>
            <a:ext cx="9242854" cy="37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t" anchorCtr="0" compatLnSpc="1">
            <a:prstTxWarp prst="textNoShape">
              <a:avLst/>
            </a:prstTxWarp>
          </a:bodyPr>
          <a:lstStyle>
            <a:lvl1pPr marL="310976" indent="-310976"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25611" indent="-310976" algn="l" defTabSz="945886" rtl="0" eaLnBrk="1" fontAlgn="base" hangingPunct="1">
              <a:lnSpc>
                <a:spcPct val="120000"/>
              </a:lnSpc>
              <a:spcBef>
                <a:spcPct val="20000"/>
              </a:spcBef>
              <a:spcAft>
                <a:spcPct val="0"/>
              </a:spcAft>
              <a:buClr>
                <a:srgbClr val="004084"/>
              </a:buClr>
              <a:buFont typeface="Roboto" panose="02000000000000000000" pitchFamily="2"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88416" indent="-259147" algn="l" defTabSz="945886" rtl="0" eaLnBrk="1" fontAlgn="base" hangingPunct="1">
              <a:lnSpc>
                <a:spcPct val="120000"/>
              </a:lnSpc>
              <a:spcBef>
                <a:spcPct val="20000"/>
              </a:spcBef>
              <a:spcAft>
                <a:spcPct val="0"/>
              </a:spcAft>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a:lstStyle>
          <a:p>
            <a:pPr marL="0" indent="0">
              <a:lnSpc>
                <a:spcPct val="250000"/>
              </a:lnSpc>
              <a:buFont typeface="Wingdings" panose="05000000000000000000" pitchFamily="2" charset="2"/>
              <a:buNone/>
            </a:pPr>
            <a:r>
              <a:rPr lang="en-US" sz="1800" kern="0"/>
              <a:t>Individual country roll-outs for EW4All help to:</a:t>
            </a:r>
          </a:p>
          <a:p>
            <a:pPr>
              <a:lnSpc>
                <a:spcPct val="250000"/>
              </a:lnSpc>
            </a:pPr>
            <a:r>
              <a:rPr lang="en-US" sz="1800" kern="0"/>
              <a:t>Host national workshops to facilitate adoption</a:t>
            </a:r>
          </a:p>
          <a:p>
            <a:pPr>
              <a:lnSpc>
                <a:spcPct val="250000"/>
              </a:lnSpc>
            </a:pPr>
            <a:r>
              <a:rPr lang="en-US" sz="1800" kern="0"/>
              <a:t>Activate existing DRR networks via focal points</a:t>
            </a:r>
          </a:p>
          <a:p>
            <a:pPr>
              <a:lnSpc>
                <a:spcPct val="250000"/>
              </a:lnSpc>
            </a:pPr>
            <a:r>
              <a:rPr lang="en-US" sz="1800" kern="0"/>
              <a:t>Allocate funding for initial 30 countries (with plans to expand to any interested nation)</a:t>
            </a:r>
          </a:p>
          <a:p>
            <a:pPr lvl="1">
              <a:lnSpc>
                <a:spcPct val="250000"/>
              </a:lnSpc>
            </a:pPr>
            <a:r>
              <a:rPr lang="en-US" sz="1618" kern="0"/>
              <a:t>Priority for least-developed, landlocked developing, and small island developing countries</a:t>
            </a:r>
          </a:p>
        </p:txBody>
      </p:sp>
      <p:grpSp>
        <p:nvGrpSpPr>
          <p:cNvPr id="18" name="Group 17">
            <a:extLst>
              <a:ext uri="{FF2B5EF4-FFF2-40B4-BE49-F238E27FC236}">
                <a16:creationId xmlns:a16="http://schemas.microsoft.com/office/drawing/2014/main" id="{B0B0679D-F453-B882-224D-408A2DBFF416}"/>
              </a:ext>
            </a:extLst>
          </p:cNvPr>
          <p:cNvGrpSpPr/>
          <p:nvPr/>
        </p:nvGrpSpPr>
        <p:grpSpPr>
          <a:xfrm>
            <a:off x="7339017" y="1690688"/>
            <a:ext cx="4105399" cy="2258944"/>
            <a:chOff x="982362" y="2403389"/>
            <a:chExt cx="6833287" cy="3759930"/>
          </a:xfrm>
        </p:grpSpPr>
        <p:pic>
          <p:nvPicPr>
            <p:cNvPr id="19" name="Picture 18">
              <a:extLst>
                <a:ext uri="{FF2B5EF4-FFF2-40B4-BE49-F238E27FC236}">
                  <a16:creationId xmlns:a16="http://schemas.microsoft.com/office/drawing/2014/main" id="{9489A0EE-8836-BDBC-07CC-E01EAC3B6808}"/>
                </a:ext>
              </a:extLst>
            </p:cNvPr>
            <p:cNvPicPr>
              <a:picLocks noChangeAspect="1"/>
            </p:cNvPicPr>
            <p:nvPr/>
          </p:nvPicPr>
          <p:blipFill>
            <a:blip r:embed="rId2"/>
            <a:stretch>
              <a:fillRect/>
            </a:stretch>
          </p:blipFill>
          <p:spPr>
            <a:xfrm>
              <a:off x="1071949" y="2403389"/>
              <a:ext cx="6657051" cy="3298876"/>
            </a:xfrm>
            <a:prstGeom prst="rect">
              <a:avLst/>
            </a:prstGeom>
            <a:ln w="12700">
              <a:solidFill>
                <a:srgbClr val="004084"/>
              </a:solidFill>
            </a:ln>
          </p:spPr>
        </p:pic>
        <p:sp>
          <p:nvSpPr>
            <p:cNvPr id="20" name="TextBox 19">
              <a:extLst>
                <a:ext uri="{FF2B5EF4-FFF2-40B4-BE49-F238E27FC236}">
                  <a16:creationId xmlns:a16="http://schemas.microsoft.com/office/drawing/2014/main" id="{18286619-6477-5D38-7113-23AAEA1B4BE6}"/>
                </a:ext>
              </a:extLst>
            </p:cNvPr>
            <p:cNvSpPr txBox="1"/>
            <p:nvPr/>
          </p:nvSpPr>
          <p:spPr>
            <a:xfrm>
              <a:off x="982362" y="5702264"/>
              <a:ext cx="6833287" cy="461055"/>
            </a:xfrm>
            <a:prstGeom prst="rect">
              <a:avLst/>
            </a:prstGeom>
            <a:noFill/>
          </p:spPr>
          <p:txBody>
            <a:bodyPr wrap="square" rtlCol="0">
              <a:spAutoFit/>
            </a:bodyPr>
            <a:lstStyle/>
            <a:p>
              <a:r>
                <a:rPr lang="en-US" sz="600"/>
                <a:t>The boundaries shown and the designations used on this map do not imply official endorsement or acceptance by the United Nations.</a:t>
              </a:r>
            </a:p>
          </p:txBody>
        </p:sp>
      </p:grpSp>
      <p:pic>
        <p:nvPicPr>
          <p:cNvPr id="3" name="Picture 2" descr="Graphical user interface, application&#10;&#10;Description automatically generated">
            <a:extLst>
              <a:ext uri="{FF2B5EF4-FFF2-40B4-BE49-F238E27FC236}">
                <a16:creationId xmlns:a16="http://schemas.microsoft.com/office/drawing/2014/main" id="{7185F440-0D9D-F10F-D5E7-1CD43BEE9B94}"/>
              </a:ext>
            </a:extLst>
          </p:cNvPr>
          <p:cNvPicPr/>
          <p:nvPr/>
        </p:nvPicPr>
        <p:blipFill>
          <a:blip r:embed="rId3"/>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1460575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56" name="Diagram 355">
            <a:extLst>
              <a:ext uri="{FF2B5EF4-FFF2-40B4-BE49-F238E27FC236}">
                <a16:creationId xmlns:a16="http://schemas.microsoft.com/office/drawing/2014/main" id="{B93F1DAB-35BE-CBA0-8C24-C99DCF5A11E8}"/>
              </a:ext>
            </a:extLst>
          </p:cNvPr>
          <p:cNvGraphicFramePr/>
          <p:nvPr/>
        </p:nvGraphicFramePr>
        <p:xfrm>
          <a:off x="5708431" y="-199695"/>
          <a:ext cx="6017172" cy="4616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898BA05-D43B-A32A-C3F7-8F909FDC5433}"/>
              </a:ext>
            </a:extLst>
          </p:cNvPr>
          <p:cNvSpPr>
            <a:spLocks noGrp="1"/>
          </p:cNvSpPr>
          <p:nvPr>
            <p:ph type="title"/>
          </p:nvPr>
        </p:nvSpPr>
        <p:spPr>
          <a:xfrm>
            <a:off x="609964" y="163468"/>
            <a:ext cx="5013374" cy="802805"/>
          </a:xfrm>
        </p:spPr>
        <p:txBody>
          <a:bodyPr/>
          <a:lstStyle/>
          <a:p>
            <a:r>
              <a:rPr lang="en-US" sz="2500">
                <a:latin typeface="Roboto Black"/>
                <a:ea typeface="Roboto Black"/>
                <a:cs typeface="Roboto Black"/>
              </a:rPr>
              <a:t>The Road to Building Capacity</a:t>
            </a:r>
            <a:endParaRPr lang="en-US"/>
          </a:p>
        </p:txBody>
      </p:sp>
      <p:sp>
        <p:nvSpPr>
          <p:cNvPr id="6" name="TextBox 5">
            <a:extLst>
              <a:ext uri="{FF2B5EF4-FFF2-40B4-BE49-F238E27FC236}">
                <a16:creationId xmlns:a16="http://schemas.microsoft.com/office/drawing/2014/main" id="{5FFE40C5-8EA4-8D5F-0DDD-65CAAB403A90}"/>
              </a:ext>
            </a:extLst>
          </p:cNvPr>
          <p:cNvSpPr txBox="1"/>
          <p:nvPr/>
        </p:nvSpPr>
        <p:spPr>
          <a:xfrm>
            <a:off x="422926" y="1519882"/>
            <a:ext cx="6195454" cy="1200329"/>
          </a:xfrm>
          <a:prstGeom prst="rect">
            <a:avLst/>
          </a:prstGeom>
          <a:noFill/>
        </p:spPr>
        <p:txBody>
          <a:bodyPr wrap="square" lIns="91440" tIns="45720" rIns="91440" bIns="45720" rtlCol="0" anchor="t">
            <a:spAutoFit/>
          </a:bodyPr>
          <a:lstStyle/>
          <a:p>
            <a:r>
              <a:rPr lang="en-US" sz="2400">
                <a:solidFill>
                  <a:srgbClr val="004084"/>
                </a:solidFill>
                <a:ea typeface="+mn-lt"/>
                <a:cs typeface="+mn-lt"/>
              </a:rPr>
              <a:t>A </a:t>
            </a:r>
            <a:r>
              <a:rPr lang="en-US" sz="2400" b="1">
                <a:solidFill>
                  <a:srgbClr val="004084"/>
                </a:solidFill>
                <a:ea typeface="+mn-lt"/>
                <a:cs typeface="+mn-lt"/>
              </a:rPr>
              <a:t>Toolkit </a:t>
            </a:r>
            <a:r>
              <a:rPr lang="en-US" sz="2400">
                <a:solidFill>
                  <a:srgbClr val="004084"/>
                </a:solidFill>
                <a:ea typeface="+mn-lt"/>
                <a:cs typeface="+mn-lt"/>
              </a:rPr>
              <a:t>was developed by the Interpillar Technical Coordination group to streamline the process for national roll-out</a:t>
            </a:r>
            <a:endParaRPr lang="en-US"/>
          </a:p>
        </p:txBody>
      </p:sp>
      <p:sp>
        <p:nvSpPr>
          <p:cNvPr id="13" name="TextBox 12">
            <a:extLst>
              <a:ext uri="{FF2B5EF4-FFF2-40B4-BE49-F238E27FC236}">
                <a16:creationId xmlns:a16="http://schemas.microsoft.com/office/drawing/2014/main" id="{666E29B9-0FD3-3841-569F-B0A31050220B}"/>
              </a:ext>
            </a:extLst>
          </p:cNvPr>
          <p:cNvSpPr txBox="1"/>
          <p:nvPr/>
        </p:nvSpPr>
        <p:spPr>
          <a:xfrm>
            <a:off x="7238006" y="4063656"/>
            <a:ext cx="44905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4084"/>
                </a:solidFill>
              </a:rPr>
              <a:t>Not every country needs every component</a:t>
            </a:r>
            <a:r>
              <a:rPr lang="en-US" sz="2400">
                <a:solidFill>
                  <a:srgbClr val="004084"/>
                </a:solidFill>
                <a:ea typeface="+mn-lt"/>
                <a:cs typeface="+mn-lt"/>
              </a:rPr>
              <a:t>—</a:t>
            </a:r>
            <a:r>
              <a:rPr lang="en-US" sz="2400">
                <a:solidFill>
                  <a:srgbClr val="004084"/>
                </a:solidFill>
              </a:rPr>
              <a:t>it depends on the </a:t>
            </a:r>
            <a:r>
              <a:rPr lang="en-US" sz="2400" b="1">
                <a:solidFill>
                  <a:srgbClr val="004084"/>
                </a:solidFill>
              </a:rPr>
              <a:t>existing capacity </a:t>
            </a:r>
            <a:r>
              <a:rPr lang="en-US" sz="2400" b="1">
                <a:solidFill>
                  <a:srgbClr val="004084"/>
                </a:solidFill>
                <a:ea typeface="Roboto"/>
                <a:cs typeface="Roboto"/>
              </a:rPr>
              <a:t>​</a:t>
            </a:r>
            <a:endParaRPr lang="en-US" sz="2400" b="1"/>
          </a:p>
        </p:txBody>
      </p:sp>
      <p:grpSp>
        <p:nvGrpSpPr>
          <p:cNvPr id="1344" name="Group 1343">
            <a:extLst>
              <a:ext uri="{FF2B5EF4-FFF2-40B4-BE49-F238E27FC236}">
                <a16:creationId xmlns:a16="http://schemas.microsoft.com/office/drawing/2014/main" id="{DFE80626-5C8E-0A12-2EEB-1BEC4F25DC81}"/>
              </a:ext>
            </a:extLst>
          </p:cNvPr>
          <p:cNvGrpSpPr/>
          <p:nvPr/>
        </p:nvGrpSpPr>
        <p:grpSpPr>
          <a:xfrm>
            <a:off x="642116" y="3159672"/>
            <a:ext cx="5580667" cy="3153747"/>
            <a:chOff x="6363685" y="3553810"/>
            <a:chExt cx="5580667" cy="3153747"/>
          </a:xfrm>
        </p:grpSpPr>
        <p:sp>
          <p:nvSpPr>
            <p:cNvPr id="9" name="Content Placeholder 2">
              <a:extLst>
                <a:ext uri="{FF2B5EF4-FFF2-40B4-BE49-F238E27FC236}">
                  <a16:creationId xmlns:a16="http://schemas.microsoft.com/office/drawing/2014/main" id="{2C531877-9772-E93F-5980-3B2E9C2C0343}"/>
                </a:ext>
              </a:extLst>
            </p:cNvPr>
            <p:cNvSpPr txBox="1">
              <a:spLocks/>
            </p:cNvSpPr>
            <p:nvPr/>
          </p:nvSpPr>
          <p:spPr bwMode="auto">
            <a:xfrm>
              <a:off x="6484761" y="3923455"/>
              <a:ext cx="5459591" cy="2784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t" anchorCtr="0" compatLnSpc="1">
              <a:prstTxWarp prst="textNoShape">
                <a:avLst/>
              </a:prstTxWarp>
            </a:bodyPr>
            <a:lstStyle>
              <a:lvl1pPr marL="310976" indent="-310976"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25611" indent="-310976" algn="l" defTabSz="945886" rtl="0" eaLnBrk="1" fontAlgn="base" hangingPunct="1">
                <a:lnSpc>
                  <a:spcPct val="120000"/>
                </a:lnSpc>
                <a:spcBef>
                  <a:spcPct val="20000"/>
                </a:spcBef>
                <a:spcAft>
                  <a:spcPct val="0"/>
                </a:spcAft>
                <a:buClr>
                  <a:srgbClr val="004084"/>
                </a:buClr>
                <a:buFont typeface="Roboto" panose="02000000000000000000" pitchFamily="2"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88416" indent="-259147" algn="l" defTabSz="945886" rtl="0" eaLnBrk="1" fontAlgn="base" hangingPunct="1">
                <a:lnSpc>
                  <a:spcPct val="120000"/>
                </a:lnSpc>
                <a:spcBef>
                  <a:spcPct val="20000"/>
                </a:spcBef>
                <a:spcAft>
                  <a:spcPct val="0"/>
                </a:spcAft>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a:lstStyle>
            <a:p>
              <a:pPr marL="285750" indent="-285750">
                <a:spcBef>
                  <a:spcPts val="0"/>
                </a:spcBef>
                <a:spcAft>
                  <a:spcPts val="0"/>
                </a:spcAft>
                <a:buFont typeface="Arial,Sans-Serif" panose="05000000000000000000" pitchFamily="2" charset="2"/>
                <a:buChar char="•"/>
              </a:pPr>
              <a:r>
                <a:rPr lang="en-US" sz="1800" kern="0">
                  <a:latin typeface="Roboto"/>
                  <a:ea typeface="Roboto"/>
                  <a:cs typeface="Roboto"/>
                </a:rPr>
                <a:t>Gap analysis</a:t>
              </a:r>
              <a:endParaRPr lang="en-US"/>
            </a:p>
            <a:p>
              <a:pPr marL="285750" indent="-285750">
                <a:spcBef>
                  <a:spcPts val="0"/>
                </a:spcBef>
                <a:spcAft>
                  <a:spcPts val="0"/>
                </a:spcAft>
                <a:buFont typeface="Arial,Sans-Serif" panose="05000000000000000000" pitchFamily="2" charset="2"/>
                <a:buChar char="•"/>
              </a:pPr>
              <a:r>
                <a:rPr lang="en-US" sz="1800" kern="0">
                  <a:latin typeface="Roboto"/>
                  <a:ea typeface="Roboto"/>
                  <a:cs typeface="Roboto"/>
                </a:rPr>
                <a:t>Concept notes</a:t>
              </a:r>
            </a:p>
            <a:p>
              <a:pPr marL="285750" indent="-285750">
                <a:spcBef>
                  <a:spcPts val="0"/>
                </a:spcBef>
                <a:spcAft>
                  <a:spcPts val="0"/>
                </a:spcAft>
                <a:buFont typeface="Arial,Sans-Serif" panose="05000000000000000000" pitchFamily="2" charset="2"/>
                <a:buChar char="•"/>
              </a:pPr>
              <a:r>
                <a:rPr lang="en-US" sz="1800" kern="0">
                  <a:latin typeface="Roboto"/>
                  <a:ea typeface="Roboto"/>
                  <a:cs typeface="Roboto"/>
                </a:rPr>
                <a:t>Agendas for workshops</a:t>
              </a:r>
            </a:p>
            <a:p>
              <a:pPr marL="285750" indent="-285750">
                <a:spcBef>
                  <a:spcPts val="0"/>
                </a:spcBef>
                <a:spcAft>
                  <a:spcPts val="0"/>
                </a:spcAft>
                <a:buFont typeface="Arial,Sans-Serif" panose="05000000000000000000" pitchFamily="2" charset="2"/>
                <a:buChar char="•"/>
              </a:pPr>
              <a:r>
                <a:rPr lang="en-US" sz="1800" kern="0">
                  <a:latin typeface="Roboto"/>
                  <a:ea typeface="Roboto"/>
                  <a:cs typeface="Roboto"/>
                </a:rPr>
                <a:t>Workshop presentation materials</a:t>
              </a:r>
            </a:p>
            <a:p>
              <a:pPr marL="285750" indent="-285750">
                <a:spcBef>
                  <a:spcPts val="0"/>
                </a:spcBef>
                <a:spcAft>
                  <a:spcPts val="0"/>
                </a:spcAft>
                <a:buFont typeface="Arial,Sans-Serif" panose="05000000000000000000" pitchFamily="2" charset="2"/>
                <a:buChar char="•"/>
              </a:pPr>
              <a:r>
                <a:rPr lang="en-US" sz="1800" kern="0">
                  <a:latin typeface="Roboto"/>
                  <a:ea typeface="Roboto"/>
                  <a:cs typeface="Roboto"/>
                </a:rPr>
                <a:t>Stakeholder mapping</a:t>
              </a:r>
            </a:p>
            <a:p>
              <a:pPr marL="285750" indent="-285750">
                <a:spcBef>
                  <a:spcPts val="0"/>
                </a:spcBef>
                <a:spcAft>
                  <a:spcPts val="0"/>
                </a:spcAft>
                <a:buFont typeface="Arial,Sans-Serif" panose="05000000000000000000" pitchFamily="2" charset="2"/>
                <a:buChar char="•"/>
              </a:pPr>
              <a:r>
                <a:rPr lang="en-US" sz="1800" kern="0">
                  <a:latin typeface="Roboto"/>
                  <a:ea typeface="Roboto"/>
                  <a:cs typeface="Roboto"/>
                </a:rPr>
                <a:t>National EWS road maps</a:t>
              </a:r>
            </a:p>
            <a:p>
              <a:pPr marL="285750" indent="-285750">
                <a:spcBef>
                  <a:spcPts val="0"/>
                </a:spcBef>
                <a:spcAft>
                  <a:spcPts val="0"/>
                </a:spcAft>
                <a:buFont typeface="Arial,Sans-Serif" panose="05000000000000000000" pitchFamily="2" charset="2"/>
                <a:buChar char="•"/>
              </a:pPr>
              <a:r>
                <a:rPr lang="en-US" sz="1800" kern="0">
                  <a:latin typeface="Roboto"/>
                  <a:ea typeface="Roboto"/>
                  <a:cs typeface="Roboto"/>
                </a:rPr>
                <a:t>Terms of reference for stakeholder coordination</a:t>
              </a:r>
            </a:p>
            <a:p>
              <a:pPr marL="285750" indent="-285750">
                <a:spcBef>
                  <a:spcPts val="0"/>
                </a:spcBef>
                <a:spcAft>
                  <a:spcPts val="0"/>
                </a:spcAft>
                <a:buFont typeface="Arial,Sans-Serif" panose="05000000000000000000" pitchFamily="2" charset="2"/>
                <a:buChar char="•"/>
              </a:pPr>
              <a:r>
                <a:rPr lang="en-US" sz="1800" kern="0">
                  <a:latin typeface="Roboto"/>
                  <a:ea typeface="Roboto"/>
                  <a:cs typeface="Roboto"/>
                </a:rPr>
                <a:t>Terms of reference for UN focal points</a:t>
              </a:r>
              <a:endParaRPr lang="en-US" sz="1800" kern="0"/>
            </a:p>
          </p:txBody>
        </p:sp>
        <p:sp>
          <p:nvSpPr>
            <p:cNvPr id="1331" name="TextBox 1330">
              <a:extLst>
                <a:ext uri="{FF2B5EF4-FFF2-40B4-BE49-F238E27FC236}">
                  <a16:creationId xmlns:a16="http://schemas.microsoft.com/office/drawing/2014/main" id="{05F6565E-4836-E0FB-34EF-1667E8B63775}"/>
                </a:ext>
              </a:extLst>
            </p:cNvPr>
            <p:cNvSpPr txBox="1"/>
            <p:nvPr/>
          </p:nvSpPr>
          <p:spPr>
            <a:xfrm>
              <a:off x="6363685" y="3553810"/>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4084"/>
                  </a:solidFill>
                </a:rPr>
                <a:t>Toolkit Includes:</a:t>
              </a:r>
            </a:p>
          </p:txBody>
        </p:sp>
      </p:grpSp>
      <p:pic>
        <p:nvPicPr>
          <p:cNvPr id="3" name="Picture 2" descr="Graphical user interface, application&#10;&#10;Description automatically generated">
            <a:extLst>
              <a:ext uri="{FF2B5EF4-FFF2-40B4-BE49-F238E27FC236}">
                <a16:creationId xmlns:a16="http://schemas.microsoft.com/office/drawing/2014/main" id="{60BCF527-F6F5-D7D2-BCF3-27851A66DFF7}"/>
              </a:ext>
            </a:extLst>
          </p:cNvPr>
          <p:cNvPicPr/>
          <p:nvPr/>
        </p:nvPicPr>
        <p:blipFill>
          <a:blip r:embed="rId7"/>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3268607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32C16-1CE5-840B-CFA2-1D5A8FC9D2A2}"/>
              </a:ext>
            </a:extLst>
          </p:cNvPr>
          <p:cNvSpPr>
            <a:spLocks noGrp="1"/>
          </p:cNvSpPr>
          <p:nvPr>
            <p:ph type="title"/>
          </p:nvPr>
        </p:nvSpPr>
        <p:spPr>
          <a:xfrm>
            <a:off x="470342" y="240000"/>
            <a:ext cx="10515600" cy="1325563"/>
          </a:xfrm>
        </p:spPr>
        <p:txBody>
          <a:bodyPr/>
          <a:lstStyle/>
          <a:p>
            <a:r>
              <a:rPr lang="en-US" sz="4000" dirty="0">
                <a:solidFill>
                  <a:schemeClr val="accent1"/>
                </a:solidFill>
                <a:latin typeface="Roboto Black"/>
                <a:ea typeface="Roboto Black"/>
                <a:cs typeface="Roboto Black"/>
              </a:rPr>
              <a:t>4- Strengthening Partnerships</a:t>
            </a:r>
          </a:p>
        </p:txBody>
      </p:sp>
      <p:sp>
        <p:nvSpPr>
          <p:cNvPr id="3" name="Content Placeholder 2">
            <a:extLst>
              <a:ext uri="{FF2B5EF4-FFF2-40B4-BE49-F238E27FC236}">
                <a16:creationId xmlns:a16="http://schemas.microsoft.com/office/drawing/2014/main" id="{A5BF3A1C-2906-BCBD-2FF6-6C8AA91E1685}"/>
              </a:ext>
            </a:extLst>
          </p:cNvPr>
          <p:cNvSpPr>
            <a:spLocks noGrp="1"/>
          </p:cNvSpPr>
          <p:nvPr>
            <p:ph idx="1"/>
          </p:nvPr>
        </p:nvSpPr>
        <p:spPr>
          <a:xfrm>
            <a:off x="560570" y="1505238"/>
            <a:ext cx="7681026" cy="4987637"/>
          </a:xfrm>
        </p:spPr>
        <p:txBody>
          <a:bodyPr>
            <a:normAutofit/>
          </a:bodyPr>
          <a:lstStyle/>
          <a:p>
            <a:pPr marL="310515" indent="-310515"/>
            <a:endParaRPr lang="en-US" sz="2400" dirty="0">
              <a:latin typeface="Roboto"/>
              <a:ea typeface="Roboto"/>
              <a:cs typeface="Roboto"/>
            </a:endParaRPr>
          </a:p>
          <a:p>
            <a:pPr marL="310515" indent="-310515"/>
            <a:r>
              <a:rPr lang="en-US" sz="2400" dirty="0">
                <a:latin typeface="Roboto"/>
                <a:ea typeface="Roboto"/>
                <a:cs typeface="Roboto"/>
              </a:rPr>
              <a:t>Regional Offices to ensure that country level work consists with the regional and national priorities and contexts</a:t>
            </a:r>
          </a:p>
          <a:p>
            <a:pPr marL="0" indent="0">
              <a:buNone/>
            </a:pPr>
            <a:endParaRPr lang="en-US" sz="2400" dirty="0">
              <a:latin typeface="Roboto"/>
              <a:ea typeface="Roboto"/>
              <a:cs typeface="Roboto"/>
            </a:endParaRPr>
          </a:p>
          <a:p>
            <a:pPr marL="310515" indent="-310515"/>
            <a:r>
              <a:rPr lang="en-US" sz="2400" dirty="0">
                <a:latin typeface="Roboto"/>
                <a:ea typeface="Roboto"/>
                <a:cs typeface="Roboto"/>
              </a:rPr>
              <a:t>Organization of </a:t>
            </a:r>
            <a:r>
              <a:rPr lang="en-US" sz="2400" b="1" dirty="0">
                <a:latin typeface="Roboto"/>
                <a:ea typeface="Roboto"/>
                <a:cs typeface="Roboto"/>
              </a:rPr>
              <a:t>multistakeholder fora</a:t>
            </a:r>
            <a:r>
              <a:rPr lang="en-US" sz="2400" dirty="0">
                <a:latin typeface="Roboto"/>
                <a:ea typeface="Roboto"/>
                <a:cs typeface="Roboto"/>
              </a:rPr>
              <a:t>, first at the regional (2024) and then global (2025) levels, serve as an opportunity to strengthen existing partnerships &amp; build new ones across sectors.</a:t>
            </a:r>
          </a:p>
        </p:txBody>
      </p:sp>
      <p:pic>
        <p:nvPicPr>
          <p:cNvPr id="4" name="Picture 3" descr="A person sitting in a room with many bags&#10;&#10;Description automatically generated">
            <a:extLst>
              <a:ext uri="{FF2B5EF4-FFF2-40B4-BE49-F238E27FC236}">
                <a16:creationId xmlns:a16="http://schemas.microsoft.com/office/drawing/2014/main" id="{7531EDF5-C75E-E93C-598E-73E3D7DB2AAE}"/>
              </a:ext>
            </a:extLst>
          </p:cNvPr>
          <p:cNvPicPr>
            <a:picLocks noChangeAspect="1"/>
          </p:cNvPicPr>
          <p:nvPr/>
        </p:nvPicPr>
        <p:blipFill rotWithShape="1">
          <a:blip r:embed="rId2"/>
          <a:srcRect l="17432" t="-97" r="4459"/>
          <a:stretch/>
        </p:blipFill>
        <p:spPr>
          <a:xfrm>
            <a:off x="8396452" y="53628"/>
            <a:ext cx="3799945" cy="680987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BD72CB9-4B8E-0E58-22C4-D93BDB00FB77}"/>
              </a:ext>
            </a:extLst>
          </p:cNvPr>
          <p:cNvPicPr/>
          <p:nvPr/>
        </p:nvPicPr>
        <p:blipFill>
          <a:blip r:embed="rId3"/>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2187912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8533E6-FD3F-F74A-8D32-AE46A6F38C01}"/>
              </a:ext>
            </a:extLst>
          </p:cNvPr>
          <p:cNvSpPr txBox="1"/>
          <p:nvPr/>
        </p:nvSpPr>
        <p:spPr>
          <a:xfrm>
            <a:off x="242692" y="1128239"/>
            <a:ext cx="848309" cy="343492"/>
          </a:xfrm>
          <a:prstGeom prst="rect">
            <a:avLst/>
          </a:prstGeom>
          <a:noFill/>
        </p:spPr>
        <p:txBody>
          <a:bodyPr wrap="none" rtlCol="0">
            <a:spAutoFit/>
          </a:bodyPr>
          <a:lstStyle/>
          <a:p>
            <a:r>
              <a:rPr lang="en-US" sz="1632" b="1">
                <a:solidFill>
                  <a:srgbClr val="11B5D6"/>
                </a:solidFill>
              </a:rPr>
              <a:t>Pillar 1</a:t>
            </a:r>
          </a:p>
        </p:txBody>
      </p:sp>
      <p:sp>
        <p:nvSpPr>
          <p:cNvPr id="7" name="TextBox 6">
            <a:extLst>
              <a:ext uri="{FF2B5EF4-FFF2-40B4-BE49-F238E27FC236}">
                <a16:creationId xmlns:a16="http://schemas.microsoft.com/office/drawing/2014/main" id="{3D0DD45D-BC95-AC42-9714-FC0AB4D9F4C6}"/>
              </a:ext>
            </a:extLst>
          </p:cNvPr>
          <p:cNvSpPr txBox="1"/>
          <p:nvPr/>
        </p:nvSpPr>
        <p:spPr>
          <a:xfrm>
            <a:off x="279359" y="2556954"/>
            <a:ext cx="848309" cy="343492"/>
          </a:xfrm>
          <a:prstGeom prst="rect">
            <a:avLst/>
          </a:prstGeom>
          <a:noFill/>
        </p:spPr>
        <p:txBody>
          <a:bodyPr wrap="none" rtlCol="0">
            <a:spAutoFit/>
          </a:bodyPr>
          <a:lstStyle/>
          <a:p>
            <a:r>
              <a:rPr lang="en-US" sz="1632" b="1">
                <a:solidFill>
                  <a:srgbClr val="165DAA"/>
                </a:solidFill>
              </a:rPr>
              <a:t>Pillar 2</a:t>
            </a:r>
          </a:p>
        </p:txBody>
      </p:sp>
      <p:sp>
        <p:nvSpPr>
          <p:cNvPr id="8" name="TextBox 7">
            <a:extLst>
              <a:ext uri="{FF2B5EF4-FFF2-40B4-BE49-F238E27FC236}">
                <a16:creationId xmlns:a16="http://schemas.microsoft.com/office/drawing/2014/main" id="{84AB0B7E-CB54-164E-894D-9446720E783F}"/>
              </a:ext>
            </a:extLst>
          </p:cNvPr>
          <p:cNvSpPr txBox="1"/>
          <p:nvPr/>
        </p:nvSpPr>
        <p:spPr>
          <a:xfrm>
            <a:off x="273856" y="5428920"/>
            <a:ext cx="848309" cy="343492"/>
          </a:xfrm>
          <a:prstGeom prst="rect">
            <a:avLst/>
          </a:prstGeom>
          <a:noFill/>
        </p:spPr>
        <p:txBody>
          <a:bodyPr wrap="none" rtlCol="0">
            <a:spAutoFit/>
          </a:bodyPr>
          <a:lstStyle/>
          <a:p>
            <a:r>
              <a:rPr lang="en-US" sz="1632" b="1">
                <a:solidFill>
                  <a:srgbClr val="70C055"/>
                </a:solidFill>
              </a:rPr>
              <a:t>Pillar 4</a:t>
            </a:r>
          </a:p>
        </p:txBody>
      </p:sp>
      <p:sp>
        <p:nvSpPr>
          <p:cNvPr id="9" name="TextBox 8">
            <a:extLst>
              <a:ext uri="{FF2B5EF4-FFF2-40B4-BE49-F238E27FC236}">
                <a16:creationId xmlns:a16="http://schemas.microsoft.com/office/drawing/2014/main" id="{014936AE-CFB7-1B4F-8962-5455ABD09F32}"/>
              </a:ext>
            </a:extLst>
          </p:cNvPr>
          <p:cNvSpPr txBox="1"/>
          <p:nvPr/>
        </p:nvSpPr>
        <p:spPr>
          <a:xfrm>
            <a:off x="255373" y="4000204"/>
            <a:ext cx="848309" cy="343492"/>
          </a:xfrm>
          <a:prstGeom prst="rect">
            <a:avLst/>
          </a:prstGeom>
          <a:noFill/>
        </p:spPr>
        <p:txBody>
          <a:bodyPr wrap="none" rtlCol="0">
            <a:spAutoFit/>
          </a:bodyPr>
          <a:lstStyle/>
          <a:p>
            <a:r>
              <a:rPr lang="en-US" sz="1632" b="1">
                <a:solidFill>
                  <a:srgbClr val="F8A61F"/>
                </a:solidFill>
              </a:rPr>
              <a:t>Pillar 3</a:t>
            </a:r>
          </a:p>
        </p:txBody>
      </p:sp>
      <p:pic>
        <p:nvPicPr>
          <p:cNvPr id="10" name="Picture 9" descr="Icon&#10;&#10;Description automatically generated">
            <a:extLst>
              <a:ext uri="{FF2B5EF4-FFF2-40B4-BE49-F238E27FC236}">
                <a16:creationId xmlns:a16="http://schemas.microsoft.com/office/drawing/2014/main" id="{0D02EE8C-9CC9-C848-AB8D-70E12CB7807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3488" y="1483764"/>
            <a:ext cx="763158" cy="775877"/>
          </a:xfrm>
          <a:prstGeom prst="rect">
            <a:avLst/>
          </a:prstGeom>
        </p:spPr>
      </p:pic>
      <p:sp>
        <p:nvSpPr>
          <p:cNvPr id="28" name="TextBox 27">
            <a:extLst>
              <a:ext uri="{FF2B5EF4-FFF2-40B4-BE49-F238E27FC236}">
                <a16:creationId xmlns:a16="http://schemas.microsoft.com/office/drawing/2014/main" id="{E982AE20-4D07-3B49-8C58-48C29E1CA129}"/>
              </a:ext>
            </a:extLst>
          </p:cNvPr>
          <p:cNvSpPr txBox="1"/>
          <p:nvPr/>
        </p:nvSpPr>
        <p:spPr>
          <a:xfrm>
            <a:off x="153403" y="6229179"/>
            <a:ext cx="4629524" cy="343492"/>
          </a:xfrm>
          <a:prstGeom prst="rect">
            <a:avLst/>
          </a:prstGeom>
          <a:solidFill>
            <a:schemeClr val="bg1"/>
          </a:solidFill>
        </p:spPr>
        <p:txBody>
          <a:bodyPr wrap="square" rtlCol="0">
            <a:spAutoFit/>
          </a:bodyPr>
          <a:lstStyle/>
          <a:p>
            <a:endParaRPr lang="en-US" sz="1632"/>
          </a:p>
        </p:txBody>
      </p:sp>
      <p:pic>
        <p:nvPicPr>
          <p:cNvPr id="12" name="Picture 11" descr="A picture containing graphical user interface&#10;&#10;Description automatically generated">
            <a:extLst>
              <a:ext uri="{FF2B5EF4-FFF2-40B4-BE49-F238E27FC236}">
                <a16:creationId xmlns:a16="http://schemas.microsoft.com/office/drawing/2014/main" id="{7759F15F-4816-BB43-8AF3-AEA59EB517F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365210" y="1396042"/>
            <a:ext cx="2657842" cy="1061082"/>
          </a:xfrm>
          <a:prstGeom prst="rect">
            <a:avLst/>
          </a:prstGeom>
        </p:spPr>
      </p:pic>
      <p:pic>
        <p:nvPicPr>
          <p:cNvPr id="17" name="Picture 16" descr="Icon&#10;&#10;Description automatically generated">
            <a:extLst>
              <a:ext uri="{FF2B5EF4-FFF2-40B4-BE49-F238E27FC236}">
                <a16:creationId xmlns:a16="http://schemas.microsoft.com/office/drawing/2014/main" id="{CE3867B0-D197-D04A-9739-294D855604B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9359" y="3032384"/>
            <a:ext cx="763158" cy="796426"/>
          </a:xfrm>
          <a:prstGeom prst="rect">
            <a:avLst/>
          </a:prstGeom>
        </p:spPr>
      </p:pic>
      <p:pic>
        <p:nvPicPr>
          <p:cNvPr id="19" name="Picture 18" descr="Graphical user interface, application, Teams&#10;&#10;Description automatically generated">
            <a:extLst>
              <a:ext uri="{FF2B5EF4-FFF2-40B4-BE49-F238E27FC236}">
                <a16:creationId xmlns:a16="http://schemas.microsoft.com/office/drawing/2014/main" id="{07DA2249-39B5-BF4C-9CE4-E395CF9938B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380835" y="2676225"/>
            <a:ext cx="3003733" cy="1339132"/>
          </a:xfrm>
          <a:prstGeom prst="rect">
            <a:avLst/>
          </a:prstGeom>
        </p:spPr>
      </p:pic>
      <p:pic>
        <p:nvPicPr>
          <p:cNvPr id="21" name="Picture 20" descr="Icon&#10;&#10;Description automatically generated">
            <a:extLst>
              <a:ext uri="{FF2B5EF4-FFF2-40B4-BE49-F238E27FC236}">
                <a16:creationId xmlns:a16="http://schemas.microsoft.com/office/drawing/2014/main" id="{2A884594-E1FE-B449-BE17-AD518313EC1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42800" y="4460063"/>
            <a:ext cx="763158" cy="843713"/>
          </a:xfrm>
          <a:prstGeom prst="rect">
            <a:avLst/>
          </a:prstGeom>
        </p:spPr>
      </p:pic>
      <p:pic>
        <p:nvPicPr>
          <p:cNvPr id="23" name="Picture 22" descr="Graphical user interface&#10;&#10;Description automatically generated with medium confidence">
            <a:extLst>
              <a:ext uri="{FF2B5EF4-FFF2-40B4-BE49-F238E27FC236}">
                <a16:creationId xmlns:a16="http://schemas.microsoft.com/office/drawing/2014/main" id="{EDD405B5-00DC-3945-BDB1-4134FEB05A80}"/>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507902" y="4157475"/>
            <a:ext cx="1105425" cy="1019900"/>
          </a:xfrm>
          <a:prstGeom prst="rect">
            <a:avLst/>
          </a:prstGeom>
        </p:spPr>
      </p:pic>
      <p:pic>
        <p:nvPicPr>
          <p:cNvPr id="25" name="Picture 24" descr="Icon&#10;&#10;Description automatically generated">
            <a:extLst>
              <a:ext uri="{FF2B5EF4-FFF2-40B4-BE49-F238E27FC236}">
                <a16:creationId xmlns:a16="http://schemas.microsoft.com/office/drawing/2014/main" id="{35F57878-B123-F04C-B87A-28C82522052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13681" y="5902085"/>
            <a:ext cx="821393" cy="843713"/>
          </a:xfrm>
          <a:prstGeom prst="rect">
            <a:avLst/>
          </a:prstGeom>
        </p:spPr>
      </p:pic>
      <p:pic>
        <p:nvPicPr>
          <p:cNvPr id="27" name="Picture 26" descr="Timeline&#10;&#10;Description automatically generated with medium confidence">
            <a:extLst>
              <a:ext uri="{FF2B5EF4-FFF2-40B4-BE49-F238E27FC236}">
                <a16:creationId xmlns:a16="http://schemas.microsoft.com/office/drawing/2014/main" id="{FEE0DDF0-0C3C-B643-9A59-D3C14ACD9D75}"/>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1285057" y="5677754"/>
            <a:ext cx="1417202" cy="1061082"/>
          </a:xfrm>
          <a:prstGeom prst="rect">
            <a:avLst/>
          </a:prstGeom>
        </p:spPr>
      </p:pic>
      <p:pic>
        <p:nvPicPr>
          <p:cNvPr id="30" name="Picture 29" descr="Timeline&#10;&#10;Description automatically generated with medium confidence">
            <a:extLst>
              <a:ext uri="{FF2B5EF4-FFF2-40B4-BE49-F238E27FC236}">
                <a16:creationId xmlns:a16="http://schemas.microsoft.com/office/drawing/2014/main" id="{2D91C065-2F23-A74F-BCBE-665EE9B4BE89}"/>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5968648" y="776051"/>
            <a:ext cx="6042072" cy="1920502"/>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B2020804-A4CA-BF4F-B473-4B9187D3C054}"/>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5678376" y="1770607"/>
            <a:ext cx="913897" cy="1247123"/>
          </a:xfrm>
          <a:prstGeom prst="rect">
            <a:avLst/>
          </a:prstGeom>
        </p:spPr>
      </p:pic>
      <p:pic>
        <p:nvPicPr>
          <p:cNvPr id="34" name="Picture 33" descr="Graphical user interface, application, Teams&#10;&#10;Description automatically generated">
            <a:extLst>
              <a:ext uri="{FF2B5EF4-FFF2-40B4-BE49-F238E27FC236}">
                <a16:creationId xmlns:a16="http://schemas.microsoft.com/office/drawing/2014/main" id="{480CDD70-8167-5340-99ED-2F64FABE7A7F}"/>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286824" y="3957835"/>
            <a:ext cx="3683933" cy="815126"/>
          </a:xfrm>
          <a:prstGeom prst="rect">
            <a:avLst/>
          </a:prstGeom>
        </p:spPr>
      </p:pic>
      <p:pic>
        <p:nvPicPr>
          <p:cNvPr id="36" name="Picture 35" descr="Logo, company name&#10;&#10;Description automatically generated">
            <a:extLst>
              <a:ext uri="{FF2B5EF4-FFF2-40B4-BE49-F238E27FC236}">
                <a16:creationId xmlns:a16="http://schemas.microsoft.com/office/drawing/2014/main" id="{0AEC1105-1DC7-EA42-8677-DAACD595A32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330556" y="2982925"/>
            <a:ext cx="1476878" cy="830744"/>
          </a:xfrm>
          <a:prstGeom prst="rect">
            <a:avLst/>
          </a:prstGeom>
        </p:spPr>
      </p:pic>
      <p:pic>
        <p:nvPicPr>
          <p:cNvPr id="38" name="Picture 37" descr="Logo&#10;&#10;Description automatically generated">
            <a:extLst>
              <a:ext uri="{FF2B5EF4-FFF2-40B4-BE49-F238E27FC236}">
                <a16:creationId xmlns:a16="http://schemas.microsoft.com/office/drawing/2014/main" id="{F49B2EEA-C40A-D140-A551-F45DE9061A9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8400612" y="5744858"/>
            <a:ext cx="722928" cy="793118"/>
          </a:xfrm>
          <a:prstGeom prst="rect">
            <a:avLst/>
          </a:prstGeom>
        </p:spPr>
      </p:pic>
      <p:pic>
        <p:nvPicPr>
          <p:cNvPr id="24" name="Picture 23" descr="Logo&#10;&#10;Description automatically generated">
            <a:extLst>
              <a:ext uri="{FF2B5EF4-FFF2-40B4-BE49-F238E27FC236}">
                <a16:creationId xmlns:a16="http://schemas.microsoft.com/office/drawing/2014/main" id="{934E398D-CF62-8747-AE28-17509A559335}"/>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739960" y="5665210"/>
            <a:ext cx="2243421" cy="952414"/>
          </a:xfrm>
          <a:prstGeom prst="rect">
            <a:avLst/>
          </a:prstGeom>
        </p:spPr>
      </p:pic>
      <p:pic>
        <p:nvPicPr>
          <p:cNvPr id="26" name="Picture 25" descr="Diagram&#10;&#10;Description automatically generated with medium confidence">
            <a:extLst>
              <a:ext uri="{FF2B5EF4-FFF2-40B4-BE49-F238E27FC236}">
                <a16:creationId xmlns:a16="http://schemas.microsoft.com/office/drawing/2014/main" id="{5AD7C0C2-8ED1-6E49-A3D1-A23690DF7D36}"/>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9550008" y="6041409"/>
            <a:ext cx="2488589" cy="642936"/>
          </a:xfrm>
          <a:prstGeom prst="rect">
            <a:avLst/>
          </a:prstGeom>
        </p:spPr>
      </p:pic>
      <p:sp>
        <p:nvSpPr>
          <p:cNvPr id="2" name="TextBox 1">
            <a:extLst>
              <a:ext uri="{FF2B5EF4-FFF2-40B4-BE49-F238E27FC236}">
                <a16:creationId xmlns:a16="http://schemas.microsoft.com/office/drawing/2014/main" id="{535DA0E2-1238-4951-C03C-34513A4ABDA2}"/>
              </a:ext>
            </a:extLst>
          </p:cNvPr>
          <p:cNvSpPr txBox="1"/>
          <p:nvPr/>
        </p:nvSpPr>
        <p:spPr>
          <a:xfrm>
            <a:off x="1507902" y="2534106"/>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r>
              <a:rPr lang="en-US" sz="1632" i="1">
                <a:latin typeface="Roboto"/>
                <a:ea typeface="ＭＳ Ｐゴシック"/>
              </a:rPr>
              <a:t>Led by</a:t>
            </a:r>
            <a:endParaRPr lang="en-US" sz="1632" i="1">
              <a:latin typeface="Roboto"/>
            </a:endParaRPr>
          </a:p>
        </p:txBody>
      </p:sp>
      <p:sp>
        <p:nvSpPr>
          <p:cNvPr id="3" name="TextBox 2">
            <a:extLst>
              <a:ext uri="{FF2B5EF4-FFF2-40B4-BE49-F238E27FC236}">
                <a16:creationId xmlns:a16="http://schemas.microsoft.com/office/drawing/2014/main" id="{6B503B6E-5546-AC88-16CD-8777B8C231B0}"/>
              </a:ext>
            </a:extLst>
          </p:cNvPr>
          <p:cNvSpPr txBox="1"/>
          <p:nvPr/>
        </p:nvSpPr>
        <p:spPr>
          <a:xfrm>
            <a:off x="1421805" y="3900387"/>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r>
              <a:rPr lang="en-US" sz="1632" i="1">
                <a:latin typeface="Roboto"/>
                <a:ea typeface="ＭＳ Ｐゴシック"/>
              </a:rPr>
              <a:t>Led by</a:t>
            </a:r>
            <a:endParaRPr lang="en-US" sz="1632" i="1">
              <a:latin typeface="Roboto"/>
            </a:endParaRPr>
          </a:p>
        </p:txBody>
      </p:sp>
      <p:sp>
        <p:nvSpPr>
          <p:cNvPr id="6" name="TextBox 5">
            <a:extLst>
              <a:ext uri="{FF2B5EF4-FFF2-40B4-BE49-F238E27FC236}">
                <a16:creationId xmlns:a16="http://schemas.microsoft.com/office/drawing/2014/main" id="{2912A578-5179-A74E-FAF0-8298FC5CDF49}"/>
              </a:ext>
            </a:extLst>
          </p:cNvPr>
          <p:cNvSpPr txBox="1"/>
          <p:nvPr/>
        </p:nvSpPr>
        <p:spPr>
          <a:xfrm>
            <a:off x="1467706" y="5307316"/>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r>
              <a:rPr lang="en-US" sz="1632" i="1">
                <a:latin typeface="Roboto"/>
                <a:ea typeface="ＭＳ Ｐゴシック"/>
              </a:rPr>
              <a:t>Led by</a:t>
            </a:r>
            <a:endParaRPr lang="en-US" sz="1632" i="1">
              <a:latin typeface="Roboto"/>
            </a:endParaRPr>
          </a:p>
        </p:txBody>
      </p:sp>
      <p:pic>
        <p:nvPicPr>
          <p:cNvPr id="11" name="Picture 12" descr="Logo&#10;&#10;Description automatically generated">
            <a:extLst>
              <a:ext uri="{FF2B5EF4-FFF2-40B4-BE49-F238E27FC236}">
                <a16:creationId xmlns:a16="http://schemas.microsoft.com/office/drawing/2014/main" id="{45EEC334-67CE-5F4E-684E-6FCC8D422C10}"/>
              </a:ext>
            </a:extLst>
          </p:cNvPr>
          <p:cNvPicPr>
            <a:picLocks noChangeAspect="1"/>
          </p:cNvPicPr>
          <p:nvPr/>
        </p:nvPicPr>
        <p:blipFill>
          <a:blip r:embed="rId18"/>
          <a:stretch>
            <a:fillRect/>
          </a:stretch>
        </p:blipFill>
        <p:spPr>
          <a:xfrm>
            <a:off x="8247133" y="2838123"/>
            <a:ext cx="1600808" cy="813733"/>
          </a:xfrm>
          <a:prstGeom prst="rect">
            <a:avLst/>
          </a:prstGeom>
        </p:spPr>
      </p:pic>
      <p:sp>
        <p:nvSpPr>
          <p:cNvPr id="13" name="TextBox 12">
            <a:extLst>
              <a:ext uri="{FF2B5EF4-FFF2-40B4-BE49-F238E27FC236}">
                <a16:creationId xmlns:a16="http://schemas.microsoft.com/office/drawing/2014/main" id="{8DA32468-913D-2BB5-89DF-BEA9D7900218}"/>
              </a:ext>
            </a:extLst>
          </p:cNvPr>
          <p:cNvSpPr txBox="1"/>
          <p:nvPr/>
        </p:nvSpPr>
        <p:spPr>
          <a:xfrm>
            <a:off x="1551233" y="1164049"/>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r>
              <a:rPr lang="en-US" sz="1632" i="1">
                <a:latin typeface="Roboto"/>
                <a:ea typeface="ＭＳ Ｐゴシック"/>
              </a:rPr>
              <a:t>Led by</a:t>
            </a:r>
            <a:endParaRPr lang="en-US" sz="1632" i="1">
              <a:latin typeface="Roboto"/>
            </a:endParaRPr>
          </a:p>
        </p:txBody>
      </p:sp>
      <p:pic>
        <p:nvPicPr>
          <p:cNvPr id="15" name="Picture 15" descr="A logo with text on it&#10;&#10;Description automatically generated">
            <a:extLst>
              <a:ext uri="{FF2B5EF4-FFF2-40B4-BE49-F238E27FC236}">
                <a16:creationId xmlns:a16="http://schemas.microsoft.com/office/drawing/2014/main" id="{A5E3E6C6-B30A-855B-E05D-1DF0BBCC7595}"/>
              </a:ext>
            </a:extLst>
          </p:cNvPr>
          <p:cNvPicPr>
            <a:picLocks noChangeAspect="1"/>
          </p:cNvPicPr>
          <p:nvPr/>
        </p:nvPicPr>
        <p:blipFill>
          <a:blip r:embed="rId19"/>
          <a:stretch>
            <a:fillRect/>
          </a:stretch>
        </p:blipFill>
        <p:spPr>
          <a:xfrm>
            <a:off x="5570034" y="4680251"/>
            <a:ext cx="2971611" cy="958584"/>
          </a:xfrm>
          <a:prstGeom prst="rect">
            <a:avLst/>
          </a:prstGeom>
        </p:spPr>
      </p:pic>
      <p:pic>
        <p:nvPicPr>
          <p:cNvPr id="16" name="Picture 17" descr="A blue and white logo&#10;&#10;Description automatically generated">
            <a:extLst>
              <a:ext uri="{FF2B5EF4-FFF2-40B4-BE49-F238E27FC236}">
                <a16:creationId xmlns:a16="http://schemas.microsoft.com/office/drawing/2014/main" id="{E8449D7E-B55C-E1AA-488B-AFADEC955792}"/>
              </a:ext>
            </a:extLst>
          </p:cNvPr>
          <p:cNvPicPr>
            <a:picLocks noChangeAspect="1"/>
          </p:cNvPicPr>
          <p:nvPr/>
        </p:nvPicPr>
        <p:blipFill>
          <a:blip r:embed="rId20"/>
          <a:stretch>
            <a:fillRect/>
          </a:stretch>
        </p:blipFill>
        <p:spPr>
          <a:xfrm>
            <a:off x="9904357" y="2881061"/>
            <a:ext cx="1746920" cy="947749"/>
          </a:xfrm>
          <a:prstGeom prst="rect">
            <a:avLst/>
          </a:prstGeom>
        </p:spPr>
      </p:pic>
      <p:pic>
        <p:nvPicPr>
          <p:cNvPr id="18" name="Picture 17">
            <a:extLst>
              <a:ext uri="{FF2B5EF4-FFF2-40B4-BE49-F238E27FC236}">
                <a16:creationId xmlns:a16="http://schemas.microsoft.com/office/drawing/2014/main" id="{AFCC8AF5-8FB2-6A43-84C7-9DD6AE37BA8C}"/>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8694974" y="4971904"/>
            <a:ext cx="1476878" cy="347793"/>
          </a:xfrm>
          <a:prstGeom prst="rect">
            <a:avLst/>
          </a:prstGeom>
        </p:spPr>
      </p:pic>
      <p:pic>
        <p:nvPicPr>
          <p:cNvPr id="22" name="Picture 21">
            <a:extLst>
              <a:ext uri="{FF2B5EF4-FFF2-40B4-BE49-F238E27FC236}">
                <a16:creationId xmlns:a16="http://schemas.microsoft.com/office/drawing/2014/main" id="{9349B243-EFF7-6B4D-BBE7-1E1686FCDC70}"/>
              </a:ext>
            </a:extLst>
          </p:cNvPr>
          <p:cNvPicPr>
            <a:picLocks noChangeAspect="1"/>
          </p:cNvPicPr>
          <p:nvPr/>
        </p:nvPicPr>
        <p:blipFill rotWithShape="1">
          <a:blip r:embed="rId22" cstate="screen">
            <a:extLst>
              <a:ext uri="{28A0092B-C50C-407E-A947-70E740481C1C}">
                <a14:useLocalDpi xmlns:a14="http://schemas.microsoft.com/office/drawing/2010/main" val="0"/>
              </a:ext>
            </a:extLst>
          </a:blip>
          <a:srcRect/>
          <a:stretch/>
        </p:blipFill>
        <p:spPr>
          <a:xfrm>
            <a:off x="9433414" y="5397946"/>
            <a:ext cx="2320427" cy="583463"/>
          </a:xfrm>
          <a:prstGeom prst="rect">
            <a:avLst/>
          </a:prstGeom>
        </p:spPr>
      </p:pic>
      <p:sp>
        <p:nvSpPr>
          <p:cNvPr id="4" name="Title 3">
            <a:extLst>
              <a:ext uri="{FF2B5EF4-FFF2-40B4-BE49-F238E27FC236}">
                <a16:creationId xmlns:a16="http://schemas.microsoft.com/office/drawing/2014/main" id="{0C44DDF4-6AD8-4241-8B6F-B69092F3433D}"/>
              </a:ext>
            </a:extLst>
          </p:cNvPr>
          <p:cNvSpPr>
            <a:spLocks noGrp="1"/>
          </p:cNvSpPr>
          <p:nvPr>
            <p:ph type="title"/>
          </p:nvPr>
        </p:nvSpPr>
        <p:spPr>
          <a:xfrm>
            <a:off x="609962" y="170128"/>
            <a:ext cx="10972076" cy="802763"/>
          </a:xfrm>
        </p:spPr>
        <p:txBody>
          <a:bodyPr vert="horz" lIns="91440" tIns="45720" rIns="91440" bIns="45720" rtlCol="0" anchor="ctr">
            <a:normAutofit/>
          </a:bodyPr>
          <a:lstStyle/>
          <a:p>
            <a:r>
              <a:rPr lang="en-US" sz="4000" dirty="0">
                <a:solidFill>
                  <a:schemeClr val="accent1"/>
                </a:solidFill>
                <a:latin typeface="Roboto Black"/>
                <a:ea typeface="Roboto Black"/>
                <a:cs typeface="Roboto Black"/>
              </a:rPr>
              <a:t>Early Warnings for All: Partners</a:t>
            </a:r>
          </a:p>
        </p:txBody>
      </p:sp>
      <p:pic>
        <p:nvPicPr>
          <p:cNvPr id="31" name="Picture 30">
            <a:extLst>
              <a:ext uri="{FF2B5EF4-FFF2-40B4-BE49-F238E27FC236}">
                <a16:creationId xmlns:a16="http://schemas.microsoft.com/office/drawing/2014/main" id="{95DC5366-A1D3-B741-AC25-27366BFA71CB}"/>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10258022" y="4000204"/>
            <a:ext cx="1626839" cy="1091762"/>
          </a:xfrm>
          <a:prstGeom prst="rect">
            <a:avLst/>
          </a:prstGeom>
        </p:spPr>
      </p:pic>
    </p:spTree>
    <p:extLst>
      <p:ext uri="{BB962C8B-B14F-4D97-AF65-F5344CB8AC3E}">
        <p14:creationId xmlns:p14="http://schemas.microsoft.com/office/powerpoint/2010/main" val="2965378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warning sign with text&#10;&#10;Description automatically generated">
            <a:extLst>
              <a:ext uri="{FF2B5EF4-FFF2-40B4-BE49-F238E27FC236}">
                <a16:creationId xmlns:a16="http://schemas.microsoft.com/office/drawing/2014/main" id="{7FA58BCC-B914-70B6-B8D3-C349E7A10D5C}"/>
              </a:ext>
            </a:extLst>
          </p:cNvPr>
          <p:cNvPicPr>
            <a:picLocks noChangeAspect="1"/>
          </p:cNvPicPr>
          <p:nvPr/>
        </p:nvPicPr>
        <p:blipFill rotWithShape="1">
          <a:blip r:embed="rId2"/>
          <a:srcRect l="3065" t="10676" r="62903" b="15158"/>
          <a:stretch/>
        </p:blipFill>
        <p:spPr>
          <a:xfrm>
            <a:off x="7793553" y="5005169"/>
            <a:ext cx="1448984" cy="1430500"/>
          </a:xfrm>
          <a:prstGeom prst="rect">
            <a:avLst/>
          </a:prstGeom>
        </p:spPr>
      </p:pic>
      <p:cxnSp>
        <p:nvCxnSpPr>
          <p:cNvPr id="85" name="Straight Arrow Connector 84">
            <a:extLst>
              <a:ext uri="{FF2B5EF4-FFF2-40B4-BE49-F238E27FC236}">
                <a16:creationId xmlns:a16="http://schemas.microsoft.com/office/drawing/2014/main" id="{8AB2E2E6-0CAA-F60B-A20E-F168910CD0BF}"/>
              </a:ext>
            </a:extLst>
          </p:cNvPr>
          <p:cNvCxnSpPr>
            <a:cxnSpLocks/>
          </p:cNvCxnSpPr>
          <p:nvPr/>
        </p:nvCxnSpPr>
        <p:spPr>
          <a:xfrm>
            <a:off x="9969217" y="3599076"/>
            <a:ext cx="0" cy="747474"/>
          </a:xfrm>
          <a:prstGeom prst="straightConnector1">
            <a:avLst/>
          </a:prstGeom>
          <a:ln w="38100">
            <a:solidFill>
              <a:srgbClr val="F7A523"/>
            </a:solidFill>
            <a:tailEnd type="triangle"/>
          </a:ln>
        </p:spPr>
        <p:style>
          <a:lnRef idx="2">
            <a:schemeClr val="accent1"/>
          </a:lnRef>
          <a:fillRef idx="0">
            <a:schemeClr val="accent1"/>
          </a:fillRef>
          <a:effectRef idx="1">
            <a:schemeClr val="accent1"/>
          </a:effectRef>
          <a:fontRef idx="minor">
            <a:schemeClr val="tx1"/>
          </a:fontRef>
        </p:style>
      </p:cxnSp>
      <p:sp>
        <p:nvSpPr>
          <p:cNvPr id="27" name="Title 1">
            <a:extLst>
              <a:ext uri="{FF2B5EF4-FFF2-40B4-BE49-F238E27FC236}">
                <a16:creationId xmlns:a16="http://schemas.microsoft.com/office/drawing/2014/main" id="{814B2A0E-BD52-4474-F809-77D9D33539C9}"/>
              </a:ext>
            </a:extLst>
          </p:cNvPr>
          <p:cNvSpPr>
            <a:spLocks noGrp="1"/>
          </p:cNvSpPr>
          <p:nvPr>
            <p:ph type="title"/>
          </p:nvPr>
        </p:nvSpPr>
        <p:spPr>
          <a:xfrm>
            <a:off x="609964" y="163468"/>
            <a:ext cx="5660207" cy="802805"/>
          </a:xfrm>
        </p:spPr>
        <p:txBody>
          <a:bodyPr vert="horz" lIns="91440" tIns="45720" rIns="91440" bIns="45720" rtlCol="0" anchor="ctr">
            <a:normAutofit/>
          </a:bodyPr>
          <a:lstStyle/>
          <a:p>
            <a:r>
              <a:rPr lang="en-US" sz="4000" dirty="0">
                <a:solidFill>
                  <a:schemeClr val="accent1"/>
                </a:solidFill>
                <a:latin typeface="Roboto Black"/>
                <a:ea typeface="Roboto Black"/>
                <a:cs typeface="Roboto Black"/>
              </a:rPr>
              <a:t>The Four Pillars</a:t>
            </a:r>
          </a:p>
        </p:txBody>
      </p:sp>
      <p:sp>
        <p:nvSpPr>
          <p:cNvPr id="52" name="TextBox 51">
            <a:extLst>
              <a:ext uri="{FF2B5EF4-FFF2-40B4-BE49-F238E27FC236}">
                <a16:creationId xmlns:a16="http://schemas.microsoft.com/office/drawing/2014/main" id="{E988ADD9-5024-EFD4-80B8-071FDCC745A6}"/>
              </a:ext>
            </a:extLst>
          </p:cNvPr>
          <p:cNvSpPr txBox="1"/>
          <p:nvPr/>
        </p:nvSpPr>
        <p:spPr>
          <a:xfrm>
            <a:off x="8745871" y="3707675"/>
            <a:ext cx="1347698" cy="461665"/>
          </a:xfrm>
          <a:prstGeom prst="rect">
            <a:avLst/>
          </a:prstGeom>
          <a:noFill/>
        </p:spPr>
        <p:txBody>
          <a:bodyPr wrap="square">
            <a:spAutoFit/>
          </a:bodyPr>
          <a:lstStyle/>
          <a:p>
            <a:r>
              <a:rPr kumimoji="0" lang="en-US" sz="2400" b="1" i="0" u="none" strike="noStrike" kern="0" cap="none" spc="0" normalizeH="0" baseline="0" noProof="0">
                <a:ln>
                  <a:noFill/>
                </a:ln>
                <a:solidFill>
                  <a:srgbClr val="F7A523"/>
                </a:solidFill>
                <a:effectLst/>
                <a:uLnTx/>
                <a:uFillTx/>
                <a:latin typeface="Roboto" panose="02000000000000000000" pitchFamily="2" charset="0"/>
                <a:ea typeface="Roboto" panose="02000000000000000000" pitchFamily="2" charset="0"/>
              </a:rPr>
              <a:t>Inform</a:t>
            </a:r>
            <a:endParaRPr lang="en-US" sz="2400" b="1">
              <a:solidFill>
                <a:srgbClr val="F7A523"/>
              </a:solidFill>
            </a:endParaRPr>
          </a:p>
        </p:txBody>
      </p:sp>
      <p:sp>
        <p:nvSpPr>
          <p:cNvPr id="53" name="TextBox 52">
            <a:extLst>
              <a:ext uri="{FF2B5EF4-FFF2-40B4-BE49-F238E27FC236}">
                <a16:creationId xmlns:a16="http://schemas.microsoft.com/office/drawing/2014/main" id="{1E3B785A-A6B4-E45B-7D84-C003336BB66C}"/>
              </a:ext>
            </a:extLst>
          </p:cNvPr>
          <p:cNvSpPr txBox="1"/>
          <p:nvPr/>
        </p:nvSpPr>
        <p:spPr>
          <a:xfrm>
            <a:off x="5754774" y="5359215"/>
            <a:ext cx="1186820" cy="461665"/>
          </a:xfrm>
          <a:prstGeom prst="rect">
            <a:avLst/>
          </a:prstGeom>
          <a:noFill/>
        </p:spPr>
        <p:txBody>
          <a:bodyPr wrap="square" lIns="91440" tIns="45720" rIns="91440" bIns="45720" anchor="t">
            <a:spAutoFit/>
          </a:bodyPr>
          <a:lstStyle/>
          <a:p>
            <a:r>
              <a:rPr lang="en-US" sz="2400" b="1" kern="0">
                <a:solidFill>
                  <a:srgbClr val="70BF54"/>
                </a:solidFill>
                <a:latin typeface="Roboto"/>
                <a:ea typeface="Roboto"/>
              </a:rPr>
              <a:t>Act</a:t>
            </a:r>
            <a:endParaRPr lang="en-US" sz="2400" b="1">
              <a:solidFill>
                <a:srgbClr val="70BF54"/>
              </a:solidFill>
            </a:endParaRPr>
          </a:p>
        </p:txBody>
      </p:sp>
      <p:sp>
        <p:nvSpPr>
          <p:cNvPr id="54" name="TextBox 53">
            <a:extLst>
              <a:ext uri="{FF2B5EF4-FFF2-40B4-BE49-F238E27FC236}">
                <a16:creationId xmlns:a16="http://schemas.microsoft.com/office/drawing/2014/main" id="{09D4F1F2-66FE-38D5-56BE-31863F00AC54}"/>
              </a:ext>
            </a:extLst>
          </p:cNvPr>
          <p:cNvSpPr txBox="1"/>
          <p:nvPr/>
        </p:nvSpPr>
        <p:spPr>
          <a:xfrm>
            <a:off x="4678646" y="3471131"/>
            <a:ext cx="3023663" cy="830997"/>
          </a:xfrm>
          <a:prstGeom prst="rect">
            <a:avLst/>
          </a:prstGeom>
          <a:noFill/>
        </p:spPr>
        <p:txBody>
          <a:bodyPr wrap="square" rtlCol="0">
            <a:spAutoFit/>
          </a:bodyPr>
          <a:lstStyle/>
          <a:p>
            <a:pPr algn="ctr"/>
            <a:r>
              <a:rPr lang="en-US" sz="2400" b="1">
                <a:solidFill>
                  <a:srgbClr val="0C4F85"/>
                </a:solidFill>
              </a:rPr>
              <a:t>An EWS is as strong as its weakest link</a:t>
            </a:r>
          </a:p>
        </p:txBody>
      </p:sp>
      <p:sp>
        <p:nvSpPr>
          <p:cNvPr id="67" name="TextBox 66">
            <a:extLst>
              <a:ext uri="{FF2B5EF4-FFF2-40B4-BE49-F238E27FC236}">
                <a16:creationId xmlns:a16="http://schemas.microsoft.com/office/drawing/2014/main" id="{C34A7245-BFE7-9203-E56B-FEFA00297588}"/>
              </a:ext>
            </a:extLst>
          </p:cNvPr>
          <p:cNvSpPr txBox="1"/>
          <p:nvPr/>
        </p:nvSpPr>
        <p:spPr>
          <a:xfrm>
            <a:off x="1914449" y="3060276"/>
            <a:ext cx="910827" cy="369332"/>
          </a:xfrm>
          <a:prstGeom prst="rect">
            <a:avLst/>
          </a:prstGeom>
          <a:noFill/>
        </p:spPr>
        <p:txBody>
          <a:bodyPr wrap="none" rtlCol="0">
            <a:spAutoFit/>
          </a:bodyPr>
          <a:lstStyle/>
          <a:p>
            <a:r>
              <a:rPr lang="en-US" b="1">
                <a:solidFill>
                  <a:srgbClr val="11B5D6"/>
                </a:solidFill>
              </a:rPr>
              <a:t>Pillar 1</a:t>
            </a:r>
          </a:p>
        </p:txBody>
      </p:sp>
      <p:sp>
        <p:nvSpPr>
          <p:cNvPr id="68" name="TextBox 67">
            <a:extLst>
              <a:ext uri="{FF2B5EF4-FFF2-40B4-BE49-F238E27FC236}">
                <a16:creationId xmlns:a16="http://schemas.microsoft.com/office/drawing/2014/main" id="{1E86A367-9FC9-309C-FA1A-9EC563F1FBAD}"/>
              </a:ext>
            </a:extLst>
          </p:cNvPr>
          <p:cNvSpPr txBox="1"/>
          <p:nvPr/>
        </p:nvSpPr>
        <p:spPr>
          <a:xfrm>
            <a:off x="9520607" y="3087685"/>
            <a:ext cx="910827" cy="369332"/>
          </a:xfrm>
          <a:prstGeom prst="rect">
            <a:avLst/>
          </a:prstGeom>
          <a:noFill/>
        </p:spPr>
        <p:txBody>
          <a:bodyPr wrap="none" rtlCol="0">
            <a:spAutoFit/>
          </a:bodyPr>
          <a:lstStyle/>
          <a:p>
            <a:r>
              <a:rPr lang="en-US" b="1">
                <a:solidFill>
                  <a:srgbClr val="165DAA"/>
                </a:solidFill>
              </a:rPr>
              <a:t>Pillar 2</a:t>
            </a:r>
          </a:p>
        </p:txBody>
      </p:sp>
      <p:sp>
        <p:nvSpPr>
          <p:cNvPr id="71" name="TextBox 70">
            <a:extLst>
              <a:ext uri="{FF2B5EF4-FFF2-40B4-BE49-F238E27FC236}">
                <a16:creationId xmlns:a16="http://schemas.microsoft.com/office/drawing/2014/main" id="{80634F72-8CD1-6CEF-05FE-ECA9F6371CE7}"/>
              </a:ext>
            </a:extLst>
          </p:cNvPr>
          <p:cNvSpPr txBox="1"/>
          <p:nvPr/>
        </p:nvSpPr>
        <p:spPr>
          <a:xfrm>
            <a:off x="9520606" y="4463844"/>
            <a:ext cx="910827" cy="369332"/>
          </a:xfrm>
          <a:prstGeom prst="rect">
            <a:avLst/>
          </a:prstGeom>
          <a:noFill/>
        </p:spPr>
        <p:txBody>
          <a:bodyPr wrap="none" rtlCol="0">
            <a:spAutoFit/>
          </a:bodyPr>
          <a:lstStyle/>
          <a:p>
            <a:r>
              <a:rPr lang="en-US" b="1">
                <a:solidFill>
                  <a:srgbClr val="F7A523"/>
                </a:solidFill>
              </a:rPr>
              <a:t>Pillar 3</a:t>
            </a:r>
          </a:p>
        </p:txBody>
      </p:sp>
      <p:sp>
        <p:nvSpPr>
          <p:cNvPr id="72" name="Rectangle: Rounded Corners 71">
            <a:extLst>
              <a:ext uri="{FF2B5EF4-FFF2-40B4-BE49-F238E27FC236}">
                <a16:creationId xmlns:a16="http://schemas.microsoft.com/office/drawing/2014/main" id="{DAC984F8-B9F2-BF2C-271E-56D2D449025E}"/>
              </a:ext>
            </a:extLst>
          </p:cNvPr>
          <p:cNvSpPr/>
          <p:nvPr/>
        </p:nvSpPr>
        <p:spPr>
          <a:xfrm>
            <a:off x="1649627" y="3045916"/>
            <a:ext cx="1408670" cy="369332"/>
          </a:xfrm>
          <a:prstGeom prst="roundRect">
            <a:avLst/>
          </a:prstGeom>
          <a:noFill/>
          <a:ln w="38100">
            <a:solidFill>
              <a:srgbClr val="11B5D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CDEFBD79-FC02-5753-7CCA-B0C3524A03D8}"/>
              </a:ext>
            </a:extLst>
          </p:cNvPr>
          <p:cNvSpPr/>
          <p:nvPr/>
        </p:nvSpPr>
        <p:spPr>
          <a:xfrm>
            <a:off x="9271686" y="3074339"/>
            <a:ext cx="1408670" cy="355603"/>
          </a:xfrm>
          <a:prstGeom prst="roundRect">
            <a:avLst/>
          </a:prstGeom>
          <a:noFill/>
          <a:ln w="38100">
            <a:solidFill>
              <a:srgbClr val="165D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405506D2-9D45-47D0-31E0-D693FDC79F1E}"/>
              </a:ext>
            </a:extLst>
          </p:cNvPr>
          <p:cNvSpPr/>
          <p:nvPr/>
        </p:nvSpPr>
        <p:spPr>
          <a:xfrm>
            <a:off x="9271686" y="4450499"/>
            <a:ext cx="1408670" cy="369332"/>
          </a:xfrm>
          <a:prstGeom prst="roundRect">
            <a:avLst/>
          </a:prstGeom>
          <a:noFill/>
          <a:ln w="38100">
            <a:solidFill>
              <a:srgbClr val="F7A5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63CA7D1F-CE7C-EF43-A5E7-CE2A90BD97EC}"/>
              </a:ext>
            </a:extLst>
          </p:cNvPr>
          <p:cNvSpPr txBox="1"/>
          <p:nvPr/>
        </p:nvSpPr>
        <p:spPr>
          <a:xfrm>
            <a:off x="2345842" y="3707828"/>
            <a:ext cx="1178775" cy="461665"/>
          </a:xfrm>
          <a:prstGeom prst="rect">
            <a:avLst/>
          </a:prstGeom>
          <a:noFill/>
        </p:spPr>
        <p:txBody>
          <a:bodyPr wrap="square">
            <a:spAutoFit/>
          </a:bodyPr>
          <a:lstStyle/>
          <a:p>
            <a:r>
              <a:rPr kumimoji="0" lang="en-US" sz="2400" b="1" i="0" u="none" strike="noStrike" kern="0" cap="none" spc="0" normalizeH="0" baseline="0" noProof="0">
                <a:ln>
                  <a:noFill/>
                </a:ln>
                <a:solidFill>
                  <a:srgbClr val="2FBFDB"/>
                </a:solidFill>
                <a:effectLst/>
                <a:uLnTx/>
                <a:uFillTx/>
                <a:latin typeface="Roboto" panose="02000000000000000000" pitchFamily="2" charset="0"/>
                <a:ea typeface="Roboto" panose="02000000000000000000" pitchFamily="2" charset="0"/>
              </a:rPr>
              <a:t>Know</a:t>
            </a:r>
            <a:endParaRPr lang="en-US" sz="2400" b="1">
              <a:solidFill>
                <a:srgbClr val="2FBFDB"/>
              </a:solidFill>
            </a:endParaRPr>
          </a:p>
        </p:txBody>
      </p:sp>
      <p:sp>
        <p:nvSpPr>
          <p:cNvPr id="77" name="TextBox 76">
            <a:extLst>
              <a:ext uri="{FF2B5EF4-FFF2-40B4-BE49-F238E27FC236}">
                <a16:creationId xmlns:a16="http://schemas.microsoft.com/office/drawing/2014/main" id="{0B7BEB2A-C968-13EA-26BC-84585E9F49AF}"/>
              </a:ext>
            </a:extLst>
          </p:cNvPr>
          <p:cNvSpPr txBox="1"/>
          <p:nvPr/>
        </p:nvSpPr>
        <p:spPr>
          <a:xfrm>
            <a:off x="5633831" y="1969793"/>
            <a:ext cx="1270962" cy="461665"/>
          </a:xfrm>
          <a:prstGeom prst="rect">
            <a:avLst/>
          </a:prstGeom>
          <a:noFill/>
        </p:spPr>
        <p:txBody>
          <a:bodyPr wrap="square">
            <a:spAutoFit/>
          </a:bodyPr>
          <a:lstStyle/>
          <a:p>
            <a:r>
              <a:rPr kumimoji="0" lang="en-US" sz="2400" b="1" i="0" u="none" strike="noStrike" kern="0" cap="none" spc="0" normalizeH="0" baseline="0" noProof="0">
                <a:ln>
                  <a:noFill/>
                </a:ln>
                <a:solidFill>
                  <a:srgbClr val="005BAA"/>
                </a:solidFill>
                <a:effectLst/>
                <a:uLnTx/>
                <a:uFillTx/>
                <a:latin typeface="Roboto" panose="02000000000000000000" pitchFamily="2" charset="0"/>
                <a:ea typeface="Roboto" panose="02000000000000000000" pitchFamily="2" charset="0"/>
              </a:rPr>
              <a:t>Detect</a:t>
            </a:r>
            <a:endParaRPr lang="en-US" sz="2400" b="1">
              <a:solidFill>
                <a:srgbClr val="005BAA"/>
              </a:solidFill>
            </a:endParaRPr>
          </a:p>
        </p:txBody>
      </p:sp>
      <p:cxnSp>
        <p:nvCxnSpPr>
          <p:cNvPr id="82" name="Straight Arrow Connector 81">
            <a:extLst>
              <a:ext uri="{FF2B5EF4-FFF2-40B4-BE49-F238E27FC236}">
                <a16:creationId xmlns:a16="http://schemas.microsoft.com/office/drawing/2014/main" id="{4DCAEB25-BCFD-56E7-6326-4B20E4D64028}"/>
              </a:ext>
            </a:extLst>
          </p:cNvPr>
          <p:cNvCxnSpPr>
            <a:cxnSpLocks/>
          </p:cNvCxnSpPr>
          <p:nvPr/>
        </p:nvCxnSpPr>
        <p:spPr>
          <a:xfrm>
            <a:off x="5077264" y="1971005"/>
            <a:ext cx="2102915" cy="0"/>
          </a:xfrm>
          <a:prstGeom prst="straightConnector1">
            <a:avLst/>
          </a:prstGeom>
          <a:ln w="38100">
            <a:solidFill>
              <a:srgbClr val="165DAA"/>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BFE77959-B8D0-C9C8-741F-438FAC8EC822}"/>
              </a:ext>
            </a:extLst>
          </p:cNvPr>
          <p:cNvCxnSpPr>
            <a:cxnSpLocks/>
          </p:cNvCxnSpPr>
          <p:nvPr/>
        </p:nvCxnSpPr>
        <p:spPr>
          <a:xfrm flipV="1">
            <a:off x="2289543" y="3536461"/>
            <a:ext cx="0" cy="747474"/>
          </a:xfrm>
          <a:prstGeom prst="straightConnector1">
            <a:avLst/>
          </a:prstGeom>
          <a:ln w="38100">
            <a:solidFill>
              <a:srgbClr val="11B5D6"/>
            </a:solidFill>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4E004EB1-B760-2E89-50C1-348121783D48}"/>
              </a:ext>
            </a:extLst>
          </p:cNvPr>
          <p:cNvCxnSpPr>
            <a:cxnSpLocks/>
          </p:cNvCxnSpPr>
          <p:nvPr/>
        </p:nvCxnSpPr>
        <p:spPr>
          <a:xfrm flipH="1">
            <a:off x="5184874" y="5822091"/>
            <a:ext cx="2102915" cy="0"/>
          </a:xfrm>
          <a:prstGeom prst="straightConnector1">
            <a:avLst/>
          </a:prstGeom>
          <a:ln w="38100">
            <a:solidFill>
              <a:srgbClr val="70C057"/>
            </a:solidFill>
            <a:tailEnd type="triangle"/>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B7EBB3B4-67C6-698E-1336-3F12CF0D9D89}"/>
              </a:ext>
            </a:extLst>
          </p:cNvPr>
          <p:cNvSpPr txBox="1"/>
          <p:nvPr/>
        </p:nvSpPr>
        <p:spPr>
          <a:xfrm>
            <a:off x="1834130" y="4439498"/>
            <a:ext cx="910827" cy="369332"/>
          </a:xfrm>
          <a:prstGeom prst="rect">
            <a:avLst/>
          </a:prstGeom>
          <a:noFill/>
        </p:spPr>
        <p:txBody>
          <a:bodyPr wrap="none" rtlCol="0">
            <a:spAutoFit/>
          </a:bodyPr>
          <a:lstStyle/>
          <a:p>
            <a:r>
              <a:rPr lang="en-US" b="1">
                <a:solidFill>
                  <a:srgbClr val="70C057"/>
                </a:solidFill>
              </a:rPr>
              <a:t>Pillar 4</a:t>
            </a:r>
          </a:p>
        </p:txBody>
      </p:sp>
      <p:sp>
        <p:nvSpPr>
          <p:cNvPr id="75" name="Rectangle: Rounded Corners 74">
            <a:extLst>
              <a:ext uri="{FF2B5EF4-FFF2-40B4-BE49-F238E27FC236}">
                <a16:creationId xmlns:a16="http://schemas.microsoft.com/office/drawing/2014/main" id="{C692DC0F-6997-C698-8C40-900C665C067D}"/>
              </a:ext>
            </a:extLst>
          </p:cNvPr>
          <p:cNvSpPr/>
          <p:nvPr/>
        </p:nvSpPr>
        <p:spPr>
          <a:xfrm>
            <a:off x="1511644" y="4433320"/>
            <a:ext cx="1408670" cy="369332"/>
          </a:xfrm>
          <a:prstGeom prst="roundRect">
            <a:avLst/>
          </a:prstGeom>
          <a:noFill/>
          <a:ln w="38100">
            <a:solidFill>
              <a:srgbClr val="70C05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35C8D16-225F-1A56-17C4-524A05ACC2A0}"/>
              </a:ext>
            </a:extLst>
          </p:cNvPr>
          <p:cNvGrpSpPr/>
          <p:nvPr/>
        </p:nvGrpSpPr>
        <p:grpSpPr>
          <a:xfrm>
            <a:off x="412063" y="4802141"/>
            <a:ext cx="4243860" cy="1896077"/>
            <a:chOff x="412063" y="4802141"/>
            <a:chExt cx="4243860" cy="1896077"/>
          </a:xfrm>
        </p:grpSpPr>
        <p:sp>
          <p:nvSpPr>
            <p:cNvPr id="8" name="Rectangle: Rounded Corners 7">
              <a:extLst>
                <a:ext uri="{FF2B5EF4-FFF2-40B4-BE49-F238E27FC236}">
                  <a16:creationId xmlns:a16="http://schemas.microsoft.com/office/drawing/2014/main" id="{049C8E15-EBD0-0C0E-7CA4-047F0CA4AB14}"/>
                </a:ext>
              </a:extLst>
            </p:cNvPr>
            <p:cNvSpPr/>
            <p:nvPr/>
          </p:nvSpPr>
          <p:spPr>
            <a:xfrm>
              <a:off x="412063" y="4802141"/>
              <a:ext cx="4243860" cy="1896077"/>
            </a:xfrm>
            <a:prstGeom prst="roundRect">
              <a:avLst/>
            </a:prstGeom>
            <a:noFill/>
            <a:ln w="57150">
              <a:solidFill>
                <a:srgbClr val="71BD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4EA5B7-CF85-C2DE-DA6D-3C9B1A9C9A4C}"/>
                </a:ext>
              </a:extLst>
            </p:cNvPr>
            <p:cNvSpPr txBox="1"/>
            <p:nvPr/>
          </p:nvSpPr>
          <p:spPr>
            <a:xfrm>
              <a:off x="1997675" y="4965012"/>
              <a:ext cx="26264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2">
                      <a:lumMod val="10000"/>
                    </a:schemeClr>
                  </a:solidFill>
                </a:rPr>
                <a:t>Preparedness to Respond</a:t>
              </a:r>
            </a:p>
          </p:txBody>
        </p:sp>
        <p:sp>
          <p:nvSpPr>
            <p:cNvPr id="6" name="TextBox 5">
              <a:extLst>
                <a:ext uri="{FF2B5EF4-FFF2-40B4-BE49-F238E27FC236}">
                  <a16:creationId xmlns:a16="http://schemas.microsoft.com/office/drawing/2014/main" id="{355BE2F2-54FF-6E0C-ECF0-E5DD60FFC62C}"/>
                </a:ext>
              </a:extLst>
            </p:cNvPr>
            <p:cNvSpPr txBox="1"/>
            <p:nvPr/>
          </p:nvSpPr>
          <p:spPr>
            <a:xfrm>
              <a:off x="1997675" y="5273931"/>
              <a:ext cx="1981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10000"/>
                    </a:schemeClr>
                  </a:solidFill>
                </a:rPr>
                <a:t>Build national and community response capabilities</a:t>
              </a:r>
            </a:p>
          </p:txBody>
        </p:sp>
        <p:sp>
          <p:nvSpPr>
            <p:cNvPr id="7" name="TextBox 6">
              <a:extLst>
                <a:ext uri="{FF2B5EF4-FFF2-40B4-BE49-F238E27FC236}">
                  <a16:creationId xmlns:a16="http://schemas.microsoft.com/office/drawing/2014/main" id="{5E2F6E0E-46D2-034D-EC5C-D6032D7D6E20}"/>
                </a:ext>
              </a:extLst>
            </p:cNvPr>
            <p:cNvSpPr txBox="1"/>
            <p:nvPr/>
          </p:nvSpPr>
          <p:spPr>
            <a:xfrm>
              <a:off x="1997675" y="5699552"/>
              <a:ext cx="2544118"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900">
                  <a:solidFill>
                    <a:schemeClr val="bg2">
                      <a:lumMod val="10000"/>
                    </a:schemeClr>
                  </a:solidFill>
                </a:rPr>
                <a:t>Are response plans up to date and tested?</a:t>
              </a:r>
            </a:p>
            <a:p>
              <a:pPr marL="171450" indent="-171450">
                <a:buFont typeface="Arial"/>
                <a:buChar char="•"/>
              </a:pPr>
              <a:r>
                <a:rPr lang="en-US" sz="900">
                  <a:solidFill>
                    <a:schemeClr val="bg2">
                      <a:lumMod val="10000"/>
                    </a:schemeClr>
                  </a:solidFill>
                </a:rPr>
                <a:t>Are local capacities and knowledge made use of?</a:t>
              </a:r>
            </a:p>
            <a:p>
              <a:pPr marL="171450" indent="-171450">
                <a:buFont typeface="Arial"/>
                <a:buChar char="•"/>
              </a:pPr>
              <a:r>
                <a:rPr lang="en-US" sz="900">
                  <a:solidFill>
                    <a:schemeClr val="bg2">
                      <a:lumMod val="10000"/>
                    </a:schemeClr>
                  </a:solidFill>
                </a:rPr>
                <a:t>Are people prepared and ready to react to warnings?</a:t>
              </a:r>
            </a:p>
          </p:txBody>
        </p:sp>
        <p:pic>
          <p:nvPicPr>
            <p:cNvPr id="9" name="Picture 8" descr="A green and white sign with text&#10;&#10;Description automatically generated">
              <a:extLst>
                <a:ext uri="{FF2B5EF4-FFF2-40B4-BE49-F238E27FC236}">
                  <a16:creationId xmlns:a16="http://schemas.microsoft.com/office/drawing/2014/main" id="{083AFA19-F004-857D-CBDB-F0A79B4F1559}"/>
                </a:ext>
              </a:extLst>
            </p:cNvPr>
            <p:cNvPicPr>
              <a:picLocks noChangeAspect="1"/>
            </p:cNvPicPr>
            <p:nvPr/>
          </p:nvPicPr>
          <p:blipFill rotWithShape="1">
            <a:blip r:embed="rId3"/>
            <a:srcRect l="4437" t="11537" r="61807" b="13746"/>
            <a:stretch/>
          </p:blipFill>
          <p:spPr>
            <a:xfrm>
              <a:off x="500620" y="5003984"/>
              <a:ext cx="1462092" cy="1462184"/>
            </a:xfrm>
            <a:prstGeom prst="rect">
              <a:avLst/>
            </a:prstGeom>
          </p:spPr>
        </p:pic>
      </p:grpSp>
      <p:pic>
        <p:nvPicPr>
          <p:cNvPr id="3" name="Picture 2">
            <a:extLst>
              <a:ext uri="{FF2B5EF4-FFF2-40B4-BE49-F238E27FC236}">
                <a16:creationId xmlns:a16="http://schemas.microsoft.com/office/drawing/2014/main" id="{0162FEDE-93AB-64E2-34C9-006CD415E819}"/>
              </a:ext>
            </a:extLst>
          </p:cNvPr>
          <p:cNvPicPr>
            <a:picLocks noChangeAspect="1"/>
          </p:cNvPicPr>
          <p:nvPr/>
        </p:nvPicPr>
        <p:blipFill rotWithShape="1">
          <a:blip r:embed="rId4"/>
          <a:srcRect l="4219" t="11744" r="61094" b="8381"/>
          <a:stretch/>
        </p:blipFill>
        <p:spPr>
          <a:xfrm>
            <a:off x="393546" y="1306901"/>
            <a:ext cx="1523989" cy="1540636"/>
          </a:xfrm>
          <a:prstGeom prst="rect">
            <a:avLst/>
          </a:prstGeom>
        </p:spPr>
      </p:pic>
      <p:grpSp>
        <p:nvGrpSpPr>
          <p:cNvPr id="12" name="Group 11">
            <a:extLst>
              <a:ext uri="{FF2B5EF4-FFF2-40B4-BE49-F238E27FC236}">
                <a16:creationId xmlns:a16="http://schemas.microsoft.com/office/drawing/2014/main" id="{E8FE9919-81E4-2F90-CE7E-4408499AD6C4}"/>
              </a:ext>
            </a:extLst>
          </p:cNvPr>
          <p:cNvGrpSpPr/>
          <p:nvPr/>
        </p:nvGrpSpPr>
        <p:grpSpPr>
          <a:xfrm>
            <a:off x="350279" y="1129439"/>
            <a:ext cx="4243860" cy="1896077"/>
            <a:chOff x="412063" y="4802141"/>
            <a:chExt cx="4243860" cy="1896077"/>
          </a:xfrm>
        </p:grpSpPr>
        <p:sp>
          <p:nvSpPr>
            <p:cNvPr id="13" name="Rectangle: Rounded Corners 12">
              <a:extLst>
                <a:ext uri="{FF2B5EF4-FFF2-40B4-BE49-F238E27FC236}">
                  <a16:creationId xmlns:a16="http://schemas.microsoft.com/office/drawing/2014/main" id="{96AF6B00-ED0A-8952-A054-2C10008BA81C}"/>
                </a:ext>
              </a:extLst>
            </p:cNvPr>
            <p:cNvSpPr/>
            <p:nvPr/>
          </p:nvSpPr>
          <p:spPr>
            <a:xfrm>
              <a:off x="412063" y="4802141"/>
              <a:ext cx="4243860" cy="1896077"/>
            </a:xfrm>
            <a:prstGeom prst="roundRect">
              <a:avLst/>
            </a:prstGeom>
            <a:noFill/>
            <a:ln w="57150">
              <a:solidFill>
                <a:srgbClr val="0FB6D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494EC4-54A4-7856-8358-98231805EBD0}"/>
                </a:ext>
              </a:extLst>
            </p:cNvPr>
            <p:cNvSpPr txBox="1"/>
            <p:nvPr/>
          </p:nvSpPr>
          <p:spPr>
            <a:xfrm>
              <a:off x="1997675" y="4965012"/>
              <a:ext cx="26264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2">
                      <a:lumMod val="10000"/>
                    </a:schemeClr>
                  </a:solidFill>
                </a:rPr>
                <a:t>Disaster Risk Knowledge</a:t>
              </a:r>
              <a:endParaRPr lang="en-US">
                <a:solidFill>
                  <a:schemeClr val="bg2">
                    <a:lumMod val="10000"/>
                  </a:schemeClr>
                </a:solidFill>
              </a:endParaRPr>
            </a:p>
          </p:txBody>
        </p:sp>
        <p:sp>
          <p:nvSpPr>
            <p:cNvPr id="15" name="TextBox 14">
              <a:extLst>
                <a:ext uri="{FF2B5EF4-FFF2-40B4-BE49-F238E27FC236}">
                  <a16:creationId xmlns:a16="http://schemas.microsoft.com/office/drawing/2014/main" id="{8905A80B-4BDE-BC09-0647-4E8B6AAAA81B}"/>
                </a:ext>
              </a:extLst>
            </p:cNvPr>
            <p:cNvSpPr txBox="1"/>
            <p:nvPr/>
          </p:nvSpPr>
          <p:spPr>
            <a:xfrm>
              <a:off x="1997675" y="5273931"/>
              <a:ext cx="1981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10000"/>
                    </a:schemeClr>
                  </a:solidFill>
                </a:rPr>
                <a:t>Systematically collect data and undertake risk assessments</a:t>
              </a:r>
              <a:endParaRPr lang="en-US">
                <a:solidFill>
                  <a:schemeClr val="bg2">
                    <a:lumMod val="10000"/>
                  </a:schemeClr>
                </a:solidFill>
              </a:endParaRPr>
            </a:p>
          </p:txBody>
        </p:sp>
        <p:sp>
          <p:nvSpPr>
            <p:cNvPr id="16" name="TextBox 15">
              <a:extLst>
                <a:ext uri="{FF2B5EF4-FFF2-40B4-BE49-F238E27FC236}">
                  <a16:creationId xmlns:a16="http://schemas.microsoft.com/office/drawing/2014/main" id="{4CB2497D-4E5D-CF8A-1782-A1CD6A6A8087}"/>
                </a:ext>
              </a:extLst>
            </p:cNvPr>
            <p:cNvSpPr txBox="1"/>
            <p:nvPr/>
          </p:nvSpPr>
          <p:spPr>
            <a:xfrm>
              <a:off x="1997675" y="5699552"/>
              <a:ext cx="2544118"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900">
                  <a:solidFill>
                    <a:schemeClr val="bg2">
                      <a:lumMod val="10000"/>
                    </a:schemeClr>
                  </a:solidFill>
                </a:rPr>
                <a:t>Are the hazards and the vulnerabilities well known by the communities?</a:t>
              </a:r>
              <a:endParaRPr lang="en-US">
                <a:solidFill>
                  <a:schemeClr val="bg2">
                    <a:lumMod val="10000"/>
                  </a:schemeClr>
                </a:solidFill>
              </a:endParaRPr>
            </a:p>
            <a:p>
              <a:pPr marL="171450" indent="-171450">
                <a:buFont typeface="Arial"/>
                <a:buChar char="•"/>
              </a:pPr>
              <a:r>
                <a:rPr lang="en-US" sz="900">
                  <a:solidFill>
                    <a:schemeClr val="bg2">
                      <a:lumMod val="10000"/>
                    </a:schemeClr>
                  </a:solidFill>
                </a:rPr>
                <a:t>What are the patterns and trends in these factors?</a:t>
              </a:r>
              <a:endParaRPr lang="en-US">
                <a:solidFill>
                  <a:schemeClr val="bg2">
                    <a:lumMod val="10000"/>
                  </a:schemeClr>
                </a:solidFill>
              </a:endParaRPr>
            </a:p>
            <a:p>
              <a:pPr marL="171450" indent="-171450">
                <a:buFont typeface="Arial"/>
                <a:buChar char="•"/>
              </a:pPr>
              <a:r>
                <a:rPr lang="en-US" sz="900">
                  <a:solidFill>
                    <a:schemeClr val="bg2">
                      <a:lumMod val="10000"/>
                    </a:schemeClr>
                  </a:solidFill>
                </a:rPr>
                <a:t>Are risk maps and data widely available?</a:t>
              </a:r>
              <a:endParaRPr lang="en-US">
                <a:solidFill>
                  <a:schemeClr val="bg2">
                    <a:lumMod val="10000"/>
                  </a:schemeClr>
                </a:solidFill>
              </a:endParaRPr>
            </a:p>
          </p:txBody>
        </p:sp>
      </p:grpSp>
      <p:pic>
        <p:nvPicPr>
          <p:cNvPr id="32" name="Picture 31" descr="A blue and white sign with text&#10;&#10;Description automatically generated">
            <a:extLst>
              <a:ext uri="{FF2B5EF4-FFF2-40B4-BE49-F238E27FC236}">
                <a16:creationId xmlns:a16="http://schemas.microsoft.com/office/drawing/2014/main" id="{681BC8A8-3D90-00E4-CAF7-BDD6DE6ADBFB}"/>
              </a:ext>
            </a:extLst>
          </p:cNvPr>
          <p:cNvPicPr>
            <a:picLocks noChangeAspect="1"/>
          </p:cNvPicPr>
          <p:nvPr/>
        </p:nvPicPr>
        <p:blipFill rotWithShape="1">
          <a:blip r:embed="rId5"/>
          <a:srcRect l="3560" t="12478" r="62693" b="10320"/>
          <a:stretch/>
        </p:blipFill>
        <p:spPr>
          <a:xfrm>
            <a:off x="7748611" y="1424038"/>
            <a:ext cx="1494939" cy="1489058"/>
          </a:xfrm>
          <a:prstGeom prst="rect">
            <a:avLst/>
          </a:prstGeom>
        </p:spPr>
      </p:pic>
      <p:grpSp>
        <p:nvGrpSpPr>
          <p:cNvPr id="33" name="Group 32">
            <a:extLst>
              <a:ext uri="{FF2B5EF4-FFF2-40B4-BE49-F238E27FC236}">
                <a16:creationId xmlns:a16="http://schemas.microsoft.com/office/drawing/2014/main" id="{DB10112A-CDEB-C957-F342-08F04FB81C59}"/>
              </a:ext>
            </a:extLst>
          </p:cNvPr>
          <p:cNvGrpSpPr/>
          <p:nvPr/>
        </p:nvGrpSpPr>
        <p:grpSpPr>
          <a:xfrm>
            <a:off x="7695683" y="1129441"/>
            <a:ext cx="4223266" cy="1930401"/>
            <a:chOff x="412063" y="4802142"/>
            <a:chExt cx="4243860" cy="1896077"/>
          </a:xfrm>
        </p:grpSpPr>
        <p:sp>
          <p:nvSpPr>
            <p:cNvPr id="34" name="Rectangle: Rounded Corners 33">
              <a:extLst>
                <a:ext uri="{FF2B5EF4-FFF2-40B4-BE49-F238E27FC236}">
                  <a16:creationId xmlns:a16="http://schemas.microsoft.com/office/drawing/2014/main" id="{080DABEB-673C-88E3-4E2B-2A9D4F40373C}"/>
                </a:ext>
              </a:extLst>
            </p:cNvPr>
            <p:cNvSpPr/>
            <p:nvPr/>
          </p:nvSpPr>
          <p:spPr>
            <a:xfrm>
              <a:off x="412063" y="4802142"/>
              <a:ext cx="4243860" cy="1896077"/>
            </a:xfrm>
            <a:prstGeom prst="roundRect">
              <a:avLst/>
            </a:prstGeom>
            <a:noFill/>
            <a:ln w="57150">
              <a:solidFill>
                <a:srgbClr val="175EA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8C5C65B-EBA8-2E0B-49DF-09103D86ED23}"/>
                </a:ext>
              </a:extLst>
            </p:cNvPr>
            <p:cNvSpPr txBox="1"/>
            <p:nvPr/>
          </p:nvSpPr>
          <p:spPr>
            <a:xfrm>
              <a:off x="1887302" y="4971754"/>
              <a:ext cx="2757565" cy="2720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2">
                      <a:lumMod val="10000"/>
                    </a:schemeClr>
                  </a:solidFill>
                </a:rPr>
                <a:t>Detection, Monitoring, &amp; Forecasting</a:t>
              </a:r>
              <a:endParaRPr lang="en-US" sz="1200">
                <a:solidFill>
                  <a:schemeClr val="bg2">
                    <a:lumMod val="10000"/>
                  </a:schemeClr>
                </a:solidFill>
              </a:endParaRPr>
            </a:p>
          </p:txBody>
        </p:sp>
        <p:sp>
          <p:nvSpPr>
            <p:cNvPr id="36" name="TextBox 35">
              <a:extLst>
                <a:ext uri="{FF2B5EF4-FFF2-40B4-BE49-F238E27FC236}">
                  <a16:creationId xmlns:a16="http://schemas.microsoft.com/office/drawing/2014/main" id="{875FC36A-F37C-4F03-1179-CA4C9D500422}"/>
                </a:ext>
              </a:extLst>
            </p:cNvPr>
            <p:cNvSpPr txBox="1"/>
            <p:nvPr/>
          </p:nvSpPr>
          <p:spPr>
            <a:xfrm>
              <a:off x="1997675" y="5273931"/>
              <a:ext cx="1981199" cy="392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10000"/>
                    </a:schemeClr>
                  </a:solidFill>
                </a:rPr>
                <a:t>Develop hazard monitoring and early warning services</a:t>
              </a:r>
              <a:endParaRPr lang="en-US">
                <a:solidFill>
                  <a:schemeClr val="bg2">
                    <a:lumMod val="10000"/>
                  </a:schemeClr>
                </a:solidFill>
              </a:endParaRPr>
            </a:p>
          </p:txBody>
        </p:sp>
        <p:sp>
          <p:nvSpPr>
            <p:cNvPr id="37" name="TextBox 36">
              <a:extLst>
                <a:ext uri="{FF2B5EF4-FFF2-40B4-BE49-F238E27FC236}">
                  <a16:creationId xmlns:a16="http://schemas.microsoft.com/office/drawing/2014/main" id="{A83EE7B6-B712-E60B-113A-2E00B1B491D0}"/>
                </a:ext>
              </a:extLst>
            </p:cNvPr>
            <p:cNvSpPr txBox="1"/>
            <p:nvPr/>
          </p:nvSpPr>
          <p:spPr>
            <a:xfrm>
              <a:off x="1997675" y="5699552"/>
              <a:ext cx="2544118" cy="770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900">
                  <a:solidFill>
                    <a:schemeClr val="bg2">
                      <a:lumMod val="10000"/>
                    </a:schemeClr>
                  </a:solidFill>
                </a:rPr>
                <a:t>Are the right parameters being monitored?</a:t>
              </a:r>
              <a:endParaRPr lang="en-US">
                <a:solidFill>
                  <a:schemeClr val="bg2">
                    <a:lumMod val="10000"/>
                  </a:schemeClr>
                </a:solidFill>
              </a:endParaRPr>
            </a:p>
            <a:p>
              <a:pPr marL="171450" indent="-171450">
                <a:buFont typeface="Arial"/>
                <a:buChar char="•"/>
              </a:pPr>
              <a:r>
                <a:rPr lang="en-US" sz="900">
                  <a:solidFill>
                    <a:schemeClr val="bg2">
                      <a:lumMod val="10000"/>
                    </a:schemeClr>
                  </a:solidFill>
                </a:rPr>
                <a:t>Is there a sound scientific basis for making forecasts?</a:t>
              </a:r>
              <a:endParaRPr lang="en-US">
                <a:solidFill>
                  <a:schemeClr val="bg2">
                    <a:lumMod val="10000"/>
                  </a:schemeClr>
                </a:solidFill>
              </a:endParaRPr>
            </a:p>
            <a:p>
              <a:pPr marL="171450" indent="-171450">
                <a:buFont typeface="Arial"/>
                <a:buChar char="•"/>
              </a:pPr>
              <a:r>
                <a:rPr lang="en-US" sz="900">
                  <a:solidFill>
                    <a:schemeClr val="bg2">
                      <a:lumMod val="10000"/>
                    </a:schemeClr>
                  </a:solidFill>
                </a:rPr>
                <a:t>Can accurate and timely warnings be generated?</a:t>
              </a:r>
              <a:endParaRPr lang="en-US">
                <a:solidFill>
                  <a:schemeClr val="bg2">
                    <a:lumMod val="10000"/>
                  </a:schemeClr>
                </a:solidFill>
              </a:endParaRPr>
            </a:p>
          </p:txBody>
        </p:sp>
      </p:grpSp>
      <p:grpSp>
        <p:nvGrpSpPr>
          <p:cNvPr id="41" name="Group 40">
            <a:extLst>
              <a:ext uri="{FF2B5EF4-FFF2-40B4-BE49-F238E27FC236}">
                <a16:creationId xmlns:a16="http://schemas.microsoft.com/office/drawing/2014/main" id="{B6D3B1BB-977B-847C-BF95-20C0534DB4CF}"/>
              </a:ext>
            </a:extLst>
          </p:cNvPr>
          <p:cNvGrpSpPr/>
          <p:nvPr/>
        </p:nvGrpSpPr>
        <p:grpSpPr>
          <a:xfrm>
            <a:off x="7695684" y="4809006"/>
            <a:ext cx="4243860" cy="1896077"/>
            <a:chOff x="412063" y="4802141"/>
            <a:chExt cx="4243860" cy="1896077"/>
          </a:xfrm>
        </p:grpSpPr>
        <p:sp>
          <p:nvSpPr>
            <p:cNvPr id="42" name="Rectangle: Rounded Corners 41">
              <a:extLst>
                <a:ext uri="{FF2B5EF4-FFF2-40B4-BE49-F238E27FC236}">
                  <a16:creationId xmlns:a16="http://schemas.microsoft.com/office/drawing/2014/main" id="{CC2EEE8A-8312-99BA-B085-60C7743D0257}"/>
                </a:ext>
              </a:extLst>
            </p:cNvPr>
            <p:cNvSpPr/>
            <p:nvPr/>
          </p:nvSpPr>
          <p:spPr>
            <a:xfrm>
              <a:off x="412063" y="4802141"/>
              <a:ext cx="4243860" cy="1896077"/>
            </a:xfrm>
            <a:prstGeom prst="roundRect">
              <a:avLst/>
            </a:prstGeom>
            <a:noFill/>
            <a:ln w="57150">
              <a:solidFill>
                <a:srgbClr val="F7A5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1CC0FA6D-F71F-FE01-EFD6-756FA65D9F0C}"/>
                </a:ext>
              </a:extLst>
            </p:cNvPr>
            <p:cNvSpPr txBox="1"/>
            <p:nvPr/>
          </p:nvSpPr>
          <p:spPr>
            <a:xfrm>
              <a:off x="1997675" y="5273931"/>
              <a:ext cx="1981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10000"/>
                    </a:schemeClr>
                  </a:solidFill>
                </a:rPr>
                <a:t>Communicate risk information and early warnings</a:t>
              </a:r>
              <a:endParaRPr lang="en-US">
                <a:solidFill>
                  <a:schemeClr val="bg2">
                    <a:lumMod val="10000"/>
                  </a:schemeClr>
                </a:solidFill>
              </a:endParaRPr>
            </a:p>
          </p:txBody>
        </p:sp>
        <p:sp>
          <p:nvSpPr>
            <p:cNvPr id="47" name="TextBox 46">
              <a:extLst>
                <a:ext uri="{FF2B5EF4-FFF2-40B4-BE49-F238E27FC236}">
                  <a16:creationId xmlns:a16="http://schemas.microsoft.com/office/drawing/2014/main" id="{1FF201CD-E713-F794-C162-9EBA16822643}"/>
                </a:ext>
              </a:extLst>
            </p:cNvPr>
            <p:cNvSpPr txBox="1"/>
            <p:nvPr/>
          </p:nvSpPr>
          <p:spPr>
            <a:xfrm>
              <a:off x="1997675" y="5699552"/>
              <a:ext cx="25441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900">
                  <a:solidFill>
                    <a:schemeClr val="bg2">
                      <a:lumMod val="10000"/>
                    </a:schemeClr>
                  </a:solidFill>
                </a:rPr>
                <a:t>Do warnings reach all those at risk?</a:t>
              </a:r>
              <a:endParaRPr lang="en-US">
                <a:solidFill>
                  <a:schemeClr val="bg2">
                    <a:lumMod val="10000"/>
                  </a:schemeClr>
                </a:solidFill>
              </a:endParaRPr>
            </a:p>
            <a:p>
              <a:pPr marL="171450" indent="-171450">
                <a:buFont typeface="Arial"/>
                <a:buChar char="•"/>
              </a:pPr>
              <a:r>
                <a:rPr lang="en-US" sz="900">
                  <a:solidFill>
                    <a:schemeClr val="bg2">
                      <a:lumMod val="10000"/>
                    </a:schemeClr>
                  </a:solidFill>
                </a:rPr>
                <a:t>Are the risks and warnings understood?</a:t>
              </a:r>
              <a:endParaRPr lang="en-US">
                <a:solidFill>
                  <a:schemeClr val="bg2">
                    <a:lumMod val="10000"/>
                  </a:schemeClr>
                </a:solidFill>
              </a:endParaRPr>
            </a:p>
            <a:p>
              <a:pPr marL="171450" indent="-171450">
                <a:buFont typeface="Arial"/>
                <a:buChar char="•"/>
              </a:pPr>
              <a:r>
                <a:rPr lang="en-US" sz="900">
                  <a:solidFill>
                    <a:schemeClr val="bg2">
                      <a:lumMod val="10000"/>
                    </a:schemeClr>
                  </a:solidFill>
                </a:rPr>
                <a:t>Is the warning information clear and usable?</a:t>
              </a:r>
              <a:endParaRPr lang="en-US">
                <a:solidFill>
                  <a:schemeClr val="bg2">
                    <a:lumMod val="10000"/>
                  </a:schemeClr>
                </a:solidFill>
              </a:endParaRPr>
            </a:p>
          </p:txBody>
        </p:sp>
      </p:grpSp>
      <p:sp>
        <p:nvSpPr>
          <p:cNvPr id="50" name="TextBox 49">
            <a:extLst>
              <a:ext uri="{FF2B5EF4-FFF2-40B4-BE49-F238E27FC236}">
                <a16:creationId xmlns:a16="http://schemas.microsoft.com/office/drawing/2014/main" id="{24D008B0-4699-0190-957C-6F23B791B423}"/>
              </a:ext>
            </a:extLst>
          </p:cNvPr>
          <p:cNvSpPr txBox="1"/>
          <p:nvPr/>
        </p:nvSpPr>
        <p:spPr>
          <a:xfrm>
            <a:off x="9158271" y="5003657"/>
            <a:ext cx="26206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2">
                    <a:lumMod val="10000"/>
                  </a:schemeClr>
                </a:solidFill>
              </a:rPr>
              <a:t>Dissemination and Communication</a:t>
            </a:r>
            <a:endParaRPr lang="en-US">
              <a:solidFill>
                <a:schemeClr val="bg2">
                  <a:lumMod val="10000"/>
                </a:schemeClr>
              </a:solidFill>
            </a:endParaRPr>
          </a:p>
        </p:txBody>
      </p:sp>
    </p:spTree>
    <p:extLst>
      <p:ext uri="{BB962C8B-B14F-4D97-AF65-F5344CB8AC3E}">
        <p14:creationId xmlns:p14="http://schemas.microsoft.com/office/powerpoint/2010/main" val="105560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4DDF4-6AD8-4241-8B6F-B69092F3433D}"/>
              </a:ext>
            </a:extLst>
          </p:cNvPr>
          <p:cNvSpPr>
            <a:spLocks noGrp="1"/>
          </p:cNvSpPr>
          <p:nvPr>
            <p:ph type="title"/>
          </p:nvPr>
        </p:nvSpPr>
        <p:spPr>
          <a:xfrm>
            <a:off x="609962" y="155018"/>
            <a:ext cx="10972076" cy="802763"/>
          </a:xfrm>
        </p:spPr>
        <p:txBody>
          <a:bodyPr vert="horz" lIns="91440" tIns="45720" rIns="91440" bIns="45720" rtlCol="0" anchor="ctr">
            <a:normAutofit/>
          </a:bodyPr>
          <a:lstStyle/>
          <a:p>
            <a:r>
              <a:rPr lang="en-US" sz="4000" dirty="0">
                <a:solidFill>
                  <a:schemeClr val="accent1"/>
                </a:solidFill>
                <a:latin typeface="Roboto Black"/>
                <a:ea typeface="Roboto Black"/>
                <a:cs typeface="Roboto Black"/>
              </a:rPr>
              <a:t>Early Warnings for All: Interpillar Domains</a:t>
            </a:r>
          </a:p>
        </p:txBody>
      </p:sp>
      <p:sp>
        <p:nvSpPr>
          <p:cNvPr id="25" name="Rectangle 24">
            <a:extLst>
              <a:ext uri="{FF2B5EF4-FFF2-40B4-BE49-F238E27FC236}">
                <a16:creationId xmlns:a16="http://schemas.microsoft.com/office/drawing/2014/main" id="{192F6AA2-D342-4E4F-8A48-CB5F5615BB43}"/>
              </a:ext>
            </a:extLst>
          </p:cNvPr>
          <p:cNvSpPr/>
          <p:nvPr/>
        </p:nvSpPr>
        <p:spPr>
          <a:xfrm>
            <a:off x="429464" y="6294046"/>
            <a:ext cx="4250211" cy="4089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3"/>
          </a:p>
        </p:txBody>
      </p:sp>
      <p:pic>
        <p:nvPicPr>
          <p:cNvPr id="26" name="Picture 25">
            <a:extLst>
              <a:ext uri="{FF2B5EF4-FFF2-40B4-BE49-F238E27FC236}">
                <a16:creationId xmlns:a16="http://schemas.microsoft.com/office/drawing/2014/main" id="{B0A47CBC-2EB7-8D4C-A2D8-59A32967EDF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91201" y="1164015"/>
            <a:ext cx="6991679" cy="1449431"/>
          </a:xfrm>
          <a:prstGeom prst="rect">
            <a:avLst/>
          </a:prstGeom>
        </p:spPr>
      </p:pic>
      <p:sp>
        <p:nvSpPr>
          <p:cNvPr id="2" name="TextBox 1">
            <a:extLst>
              <a:ext uri="{FF2B5EF4-FFF2-40B4-BE49-F238E27FC236}">
                <a16:creationId xmlns:a16="http://schemas.microsoft.com/office/drawing/2014/main" id="{66E8C30E-8629-3448-93A7-58753B04186A}"/>
              </a:ext>
            </a:extLst>
          </p:cNvPr>
          <p:cNvSpPr txBox="1"/>
          <p:nvPr/>
        </p:nvSpPr>
        <p:spPr>
          <a:xfrm>
            <a:off x="2673065" y="2691086"/>
            <a:ext cx="6227949" cy="3374642"/>
          </a:xfrm>
          <a:prstGeom prst="rect">
            <a:avLst/>
          </a:prstGeom>
          <a:noFill/>
        </p:spPr>
        <p:txBody>
          <a:bodyPr wrap="square" rtlCol="0">
            <a:spAutoFit/>
          </a:bodyPr>
          <a:lstStyle/>
          <a:p>
            <a:pPr algn="ctr"/>
            <a:r>
              <a:rPr lang="en-US" sz="2133">
                <a:latin typeface="Roboto" panose="02000000000000000000" pitchFamily="2" charset="0"/>
                <a:ea typeface="Roboto" panose="02000000000000000000" pitchFamily="2" charset="0"/>
                <a:cs typeface="Roboto" panose="02000000000000000000" pitchFamily="2" charset="0"/>
              </a:rPr>
              <a:t>1. Governance, policy &amp; legislation  </a:t>
            </a:r>
          </a:p>
          <a:p>
            <a:pPr algn="ctr"/>
            <a:endParaRPr lang="en-US" sz="2133">
              <a:latin typeface="Roboto" panose="02000000000000000000" pitchFamily="2" charset="0"/>
              <a:ea typeface="Roboto" panose="02000000000000000000" pitchFamily="2" charset="0"/>
              <a:cs typeface="Roboto" panose="02000000000000000000" pitchFamily="2" charset="0"/>
            </a:endParaRPr>
          </a:p>
          <a:p>
            <a:pPr algn="ctr"/>
            <a:r>
              <a:rPr lang="en-US" sz="2133">
                <a:latin typeface="Roboto" panose="02000000000000000000" pitchFamily="2" charset="0"/>
                <a:ea typeface="Roboto" panose="02000000000000000000" pitchFamily="2" charset="0"/>
                <a:cs typeface="Roboto" panose="02000000000000000000" pitchFamily="2" charset="0"/>
              </a:rPr>
              <a:t>2. Stakeholder coordination </a:t>
            </a:r>
          </a:p>
          <a:p>
            <a:pPr algn="ctr"/>
            <a:endParaRPr lang="en-US" sz="2133">
              <a:latin typeface="Roboto" panose="02000000000000000000" pitchFamily="2" charset="0"/>
              <a:ea typeface="Roboto" panose="02000000000000000000" pitchFamily="2" charset="0"/>
              <a:cs typeface="Roboto" panose="02000000000000000000" pitchFamily="2" charset="0"/>
            </a:endParaRPr>
          </a:p>
          <a:p>
            <a:pPr algn="ctr"/>
            <a:r>
              <a:rPr lang="en-US" sz="2133">
                <a:latin typeface="Roboto" panose="02000000000000000000" pitchFamily="2" charset="0"/>
                <a:ea typeface="Roboto" panose="02000000000000000000" pitchFamily="2" charset="0"/>
                <a:cs typeface="Roboto" panose="02000000000000000000" pitchFamily="2" charset="0"/>
              </a:rPr>
              <a:t>3. Advocacy &amp; awareness </a:t>
            </a:r>
          </a:p>
          <a:p>
            <a:pPr algn="ctr"/>
            <a:endParaRPr lang="en-US" sz="2133">
              <a:latin typeface="Roboto" panose="02000000000000000000" pitchFamily="2" charset="0"/>
              <a:ea typeface="Roboto" panose="02000000000000000000" pitchFamily="2" charset="0"/>
              <a:cs typeface="Roboto" panose="02000000000000000000" pitchFamily="2" charset="0"/>
            </a:endParaRPr>
          </a:p>
          <a:p>
            <a:pPr algn="ctr"/>
            <a:r>
              <a:rPr lang="en-US" sz="2133">
                <a:latin typeface="Roboto" panose="02000000000000000000" pitchFamily="2" charset="0"/>
                <a:ea typeface="Roboto" panose="02000000000000000000" pitchFamily="2" charset="0"/>
                <a:cs typeface="Roboto" panose="02000000000000000000" pitchFamily="2" charset="0"/>
              </a:rPr>
              <a:t>4. Planning &amp; finance </a:t>
            </a:r>
          </a:p>
          <a:p>
            <a:pPr algn="ctr"/>
            <a:endParaRPr lang="en-US" sz="2133">
              <a:latin typeface="Roboto" panose="02000000000000000000" pitchFamily="2" charset="0"/>
              <a:ea typeface="Roboto" panose="02000000000000000000" pitchFamily="2" charset="0"/>
              <a:cs typeface="Roboto" panose="02000000000000000000" pitchFamily="2" charset="0"/>
            </a:endParaRPr>
          </a:p>
          <a:p>
            <a:pPr algn="ctr"/>
            <a:r>
              <a:rPr lang="en-US" sz="2133">
                <a:latin typeface="Roboto" panose="02000000000000000000" pitchFamily="2" charset="0"/>
                <a:ea typeface="Roboto" panose="02000000000000000000" pitchFamily="2" charset="0"/>
                <a:cs typeface="Roboto" panose="02000000000000000000" pitchFamily="2" charset="0"/>
              </a:rPr>
              <a:t>5. Monitoring &amp; evaluation </a:t>
            </a:r>
          </a:p>
          <a:p>
            <a:endParaRPr lang="en-US" sz="2133"/>
          </a:p>
        </p:txBody>
      </p:sp>
      <p:cxnSp>
        <p:nvCxnSpPr>
          <p:cNvPr id="8" name="Elbow Connector 7">
            <a:extLst>
              <a:ext uri="{FF2B5EF4-FFF2-40B4-BE49-F238E27FC236}">
                <a16:creationId xmlns:a16="http://schemas.microsoft.com/office/drawing/2014/main" id="{D8B847E7-8711-134A-82FA-67DF2AD5039D}"/>
              </a:ext>
            </a:extLst>
          </p:cNvPr>
          <p:cNvCxnSpPr>
            <a:stCxn id="26" idx="1"/>
            <a:endCxn id="26" idx="3"/>
          </p:cNvCxnSpPr>
          <p:nvPr/>
        </p:nvCxnSpPr>
        <p:spPr>
          <a:xfrm rot="10800000" flipH="1">
            <a:off x="2291201" y="1888730"/>
            <a:ext cx="6991679" cy="11518"/>
          </a:xfrm>
          <a:prstGeom prst="bentConnector5">
            <a:avLst>
              <a:gd name="adj1" fmla="val -2965"/>
              <a:gd name="adj2" fmla="val -34825724"/>
              <a:gd name="adj3" fmla="val 102965"/>
            </a:avLst>
          </a:prstGeom>
          <a:ln w="28575">
            <a:prstDash val="sysDot"/>
          </a:ln>
        </p:spPr>
        <p:style>
          <a:lnRef idx="2">
            <a:schemeClr val="accent1"/>
          </a:lnRef>
          <a:fillRef idx="0">
            <a:schemeClr val="accent1"/>
          </a:fillRef>
          <a:effectRef idx="1">
            <a:schemeClr val="accent1"/>
          </a:effectRef>
          <a:fontRef idx="minor">
            <a:schemeClr val="tx1"/>
          </a:fontRef>
        </p:style>
      </p:cxnSp>
      <p:pic>
        <p:nvPicPr>
          <p:cNvPr id="3" name="Picture 2" descr="Graphical user interface, application&#10;&#10;Description automatically generated">
            <a:extLst>
              <a:ext uri="{FF2B5EF4-FFF2-40B4-BE49-F238E27FC236}">
                <a16:creationId xmlns:a16="http://schemas.microsoft.com/office/drawing/2014/main" id="{981D7A00-03C7-FC02-E87F-2DD05E02E8A5}"/>
              </a:ext>
            </a:extLst>
          </p:cNvPr>
          <p:cNvPicPr/>
          <p:nvPr/>
        </p:nvPicPr>
        <p:blipFill>
          <a:blip r:embed="rId4"/>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67707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435CF0-BD44-7870-8ABC-F6F75F5B73D4}"/>
              </a:ext>
            </a:extLst>
          </p:cNvPr>
          <p:cNvSpPr/>
          <p:nvPr/>
        </p:nvSpPr>
        <p:spPr>
          <a:xfrm>
            <a:off x="609962" y="6297711"/>
            <a:ext cx="3967204" cy="3468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2" name="TextBox 11">
            <a:extLst>
              <a:ext uri="{FF2B5EF4-FFF2-40B4-BE49-F238E27FC236}">
                <a16:creationId xmlns:a16="http://schemas.microsoft.com/office/drawing/2014/main" id="{D67942B6-17DD-9358-5691-49FCDEB1C5E0}"/>
              </a:ext>
            </a:extLst>
          </p:cNvPr>
          <p:cNvSpPr txBox="1"/>
          <p:nvPr/>
        </p:nvSpPr>
        <p:spPr>
          <a:xfrm>
            <a:off x="500297" y="1096943"/>
            <a:ext cx="11691703" cy="5098250"/>
          </a:xfrm>
          <a:prstGeom prst="rect">
            <a:avLst/>
          </a:prstGeom>
          <a:solidFill>
            <a:schemeClr val="bg1"/>
          </a:solidFill>
        </p:spPr>
        <p:txBody>
          <a:bodyPr wrap="square" lIns="82927" tIns="41463" rIns="82927" bIns="41463" rtlCol="0" anchor="t">
            <a:spAutoFit/>
          </a:bodyPr>
          <a:lstStyle/>
          <a:p>
            <a:pPr>
              <a:lnSpc>
                <a:spcPct val="150000"/>
              </a:lnSpc>
            </a:pPr>
            <a:r>
              <a:rPr lang="en-US" sz="1995"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Global Level</a:t>
            </a:r>
          </a:p>
          <a:p>
            <a:pPr marL="310498" indent="-310498">
              <a:lnSpc>
                <a:spcPct val="150000"/>
              </a:lnSpc>
              <a:buFont typeface="Arial" panose="020B0604020202020204" pitchFamily="34" charset="0"/>
              <a:buChar char="•"/>
            </a:pP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High-level </a:t>
            </a:r>
            <a:r>
              <a:rPr lang="en-US" sz="1995"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Executive Action Plan </a:t>
            </a: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published </a:t>
            </a:r>
          </a:p>
          <a:p>
            <a:pPr marL="310498" indent="-310498">
              <a:lnSpc>
                <a:spcPct val="150000"/>
              </a:lnSpc>
              <a:buFont typeface="Arial" panose="020B0604020202020204" pitchFamily="34" charset="0"/>
              <a:buChar char="•"/>
            </a:pPr>
            <a:r>
              <a:rPr lang="en-US" sz="1995"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Advisory Panel </a:t>
            </a: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for EW4All initiative &amp;</a:t>
            </a:r>
            <a:r>
              <a:rPr lang="en-US" sz="1995"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 </a:t>
            </a: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technical-level </a:t>
            </a:r>
            <a:r>
              <a:rPr lang="en-US" sz="1995"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inter-pillar coordination mechanism</a:t>
            </a:r>
            <a:endPar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a:p>
            <a:pPr marL="310498" indent="-310498">
              <a:lnSpc>
                <a:spcPct val="150000"/>
              </a:lnSpc>
              <a:buFont typeface="Arial" panose="020B0604020202020204" pitchFamily="34" charset="0"/>
              <a:buChar char="•"/>
            </a:pP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5-year </a:t>
            </a:r>
            <a:r>
              <a:rPr lang="en-US" sz="1995"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Implementation Plan</a:t>
            </a: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 including pillar and cross-cutting objectives, outcomes &amp; indicators</a:t>
            </a:r>
          </a:p>
          <a:p>
            <a:pPr marL="310498" indent="-310498">
              <a:lnSpc>
                <a:spcPct val="150000"/>
              </a:lnSpc>
              <a:buFont typeface="Arial" panose="020B0604020202020204" pitchFamily="34" charset="0"/>
              <a:buChar char="•"/>
            </a:pPr>
            <a:r>
              <a:rPr lang="en-US" sz="1995"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M&amp;E Framework</a:t>
            </a: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 Theory of Change, maturity index, dashboard on country progress, annual report</a:t>
            </a:r>
          </a:p>
          <a:p>
            <a:pPr marL="310498" indent="-310498">
              <a:lnSpc>
                <a:spcPct val="150000"/>
              </a:lnSpc>
              <a:buFont typeface="Arial" panose="020B0604020202020204" pitchFamily="34" charset="0"/>
              <a:buChar char="•"/>
            </a:pPr>
            <a:r>
              <a:rPr lang="en-US" sz="1995"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Interpillar Toolkit </a:t>
            </a: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to support rollout &amp; implementation </a:t>
            </a:r>
          </a:p>
          <a:p>
            <a:pPr>
              <a:lnSpc>
                <a:spcPct val="150000"/>
              </a:lnSpc>
            </a:pPr>
            <a:r>
              <a:rPr lang="en-US" sz="1995"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Regional Level</a:t>
            </a:r>
          </a:p>
          <a:p>
            <a:pPr marL="285734" indent="-285734">
              <a:lnSpc>
                <a:spcPct val="150000"/>
              </a:lnSpc>
              <a:buFont typeface="Arial" panose="020B0604020202020204" pitchFamily="34" charset="0"/>
              <a:buChar char="•"/>
            </a:pP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Asia-Pacific regional inter-pillar coordination mechanism among WMO, UNDRR, ITU, and IFRC has been established. </a:t>
            </a:r>
          </a:p>
          <a:p>
            <a:pPr marL="285734" indent="-285734">
              <a:lnSpc>
                <a:spcPct val="150000"/>
              </a:lnSpc>
              <a:buFont typeface="Arial" panose="020B0604020202020204" pitchFamily="34" charset="0"/>
              <a:buChar char="•"/>
            </a:pP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Coordination with UN system and partners in Pacific</a:t>
            </a:r>
          </a:p>
          <a:p>
            <a:pPr marL="285734" indent="-285734">
              <a:lnSpc>
                <a:spcPct val="150000"/>
              </a:lnSpc>
              <a:buFont typeface="Arial" panose="020B0604020202020204" pitchFamily="34" charset="0"/>
              <a:buChar char="•"/>
            </a:pPr>
            <a:r>
              <a:rPr lang="en-US" sz="1995"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Complementarity with Weather Ready Pacific needs to be ensured</a:t>
            </a:r>
          </a:p>
        </p:txBody>
      </p:sp>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609962" y="260355"/>
            <a:ext cx="10972076" cy="553043"/>
          </a:xfrm>
        </p:spPr>
        <p:txBody>
          <a:bodyPr vert="horz" lIns="91440" tIns="45720" rIns="91440" bIns="45720" rtlCol="0" anchor="ctr">
            <a:normAutofit fontScale="90000"/>
          </a:bodyPr>
          <a:lstStyle/>
          <a:p>
            <a:r>
              <a:rPr lang="en-US" sz="4000" dirty="0">
                <a:solidFill>
                  <a:schemeClr val="accent1"/>
                </a:solidFill>
                <a:latin typeface="Roboto Black"/>
                <a:ea typeface="Roboto Black"/>
                <a:cs typeface="Roboto Black"/>
              </a:rPr>
              <a:t>Programmatic Approach: Global &amp; Regional Level </a:t>
            </a:r>
          </a:p>
        </p:txBody>
      </p:sp>
      <p:pic>
        <p:nvPicPr>
          <p:cNvPr id="4" name="Picture 3" descr="Graphical user interface, application&#10;&#10;Description automatically generated">
            <a:extLst>
              <a:ext uri="{FF2B5EF4-FFF2-40B4-BE49-F238E27FC236}">
                <a16:creationId xmlns:a16="http://schemas.microsoft.com/office/drawing/2014/main" id="{9ED03181-5A3A-16C7-B1B5-E144A600EB83}"/>
              </a:ext>
            </a:extLst>
          </p:cNvPr>
          <p:cNvPicPr/>
          <p:nvPr/>
        </p:nvPicPr>
        <p:blipFill>
          <a:blip r:embed="rId3"/>
          <a:stretch>
            <a:fillRect/>
          </a:stretch>
        </p:blipFill>
        <p:spPr>
          <a:xfrm>
            <a:off x="-94092" y="4878089"/>
            <a:ext cx="3153923" cy="2083350"/>
          </a:xfrm>
          <a:prstGeom prst="rect">
            <a:avLst/>
          </a:prstGeom>
        </p:spPr>
      </p:pic>
    </p:spTree>
    <p:extLst>
      <p:ext uri="{BB962C8B-B14F-4D97-AF65-F5344CB8AC3E}">
        <p14:creationId xmlns:p14="http://schemas.microsoft.com/office/powerpoint/2010/main" val="906122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F5F8-8E42-A18D-54D5-4FC8A7013141}"/>
              </a:ext>
            </a:extLst>
          </p:cNvPr>
          <p:cNvSpPr>
            <a:spLocks noGrp="1"/>
          </p:cNvSpPr>
          <p:nvPr>
            <p:ph type="ctrTitle"/>
          </p:nvPr>
        </p:nvSpPr>
        <p:spPr>
          <a:xfrm>
            <a:off x="977461" y="609600"/>
            <a:ext cx="10426261" cy="2617076"/>
          </a:xfrm>
        </p:spPr>
        <p:txBody>
          <a:bodyPr wrap="square" anchor="b">
            <a:normAutofit/>
          </a:bodyPr>
          <a:lstStyle/>
          <a:p>
            <a:r>
              <a:rPr lang="en-US" b="1" dirty="0">
                <a:solidFill>
                  <a:schemeClr val="accent1"/>
                </a:solidFill>
                <a:latin typeface="+mn-lt"/>
              </a:rPr>
              <a:t>Progress of the EW4All Initiative</a:t>
            </a:r>
            <a:endParaRPr lang="fr-CH" b="1" dirty="0">
              <a:solidFill>
                <a:schemeClr val="accent1"/>
              </a:solidFill>
              <a:latin typeface="+mn-lt"/>
            </a:endParaRPr>
          </a:p>
        </p:txBody>
      </p:sp>
      <p:pic>
        <p:nvPicPr>
          <p:cNvPr id="3" name="Picture 2" descr="Graphical user interface, application&#10;&#10;Description automatically generated">
            <a:extLst>
              <a:ext uri="{FF2B5EF4-FFF2-40B4-BE49-F238E27FC236}">
                <a16:creationId xmlns:a16="http://schemas.microsoft.com/office/drawing/2014/main" id="{78B1C1BF-E89A-6566-374B-B1687BFCE171}"/>
              </a:ext>
            </a:extLst>
          </p:cNvPr>
          <p:cNvPicPr/>
          <p:nvPr/>
        </p:nvPicPr>
        <p:blipFill>
          <a:blip r:embed="rId2"/>
          <a:stretch>
            <a:fillRect/>
          </a:stretch>
        </p:blipFill>
        <p:spPr>
          <a:xfrm>
            <a:off x="-79022" y="4849787"/>
            <a:ext cx="3153923" cy="2083350"/>
          </a:xfrm>
          <a:prstGeom prst="rect">
            <a:avLst/>
          </a:prstGeom>
        </p:spPr>
      </p:pic>
    </p:spTree>
    <p:extLst>
      <p:ext uri="{BB962C8B-B14F-4D97-AF65-F5344CB8AC3E}">
        <p14:creationId xmlns:p14="http://schemas.microsoft.com/office/powerpoint/2010/main" val="3087269763"/>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4100</Words>
  <Application>Microsoft Office PowerPoint</Application>
  <PresentationFormat>Widescreen</PresentationFormat>
  <Paragraphs>609</Paragraphs>
  <Slides>46</Slides>
  <Notes>26</Notes>
  <HiddenSlides>19</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Background of the EW4All Initiative</vt:lpstr>
      <vt:lpstr>PowerPoint Presentation</vt:lpstr>
      <vt:lpstr>Timeline</vt:lpstr>
      <vt:lpstr>Early Warnings for All: Partners</vt:lpstr>
      <vt:lpstr>The Four Pillars</vt:lpstr>
      <vt:lpstr>Early Warnings for All: Interpillar Domains</vt:lpstr>
      <vt:lpstr>Programmatic Approach: Global &amp; Regional Level </vt:lpstr>
      <vt:lpstr>Progress of the EW4All Initiative</vt:lpstr>
      <vt:lpstr>1- Interpillar Toolkit Updated &amp; Translated </vt:lpstr>
      <vt:lpstr>2- Country Rollout in 30 Focus Countries </vt:lpstr>
      <vt:lpstr>2- Country Rollout Schedule (10 completed)</vt:lpstr>
      <vt:lpstr>3- Technical Implementation</vt:lpstr>
      <vt:lpstr>4- Monitoring and Evaluation</vt:lpstr>
      <vt:lpstr>5- Other Milestones</vt:lpstr>
      <vt:lpstr>WMO Specific Contribution to EW4All Pillar 1 Tracking system for Hazardous Events and Losses and (UNDP, UNDRR, WMO)</vt:lpstr>
      <vt:lpstr>WMO Specific Contribution to EW4All Pillar 1 COPE Disaster Book Series</vt:lpstr>
      <vt:lpstr>WMO Specific Contribution to EW4All Pillar 1 WMO Coordination Mechanism (WCM)</vt:lpstr>
      <vt:lpstr>Challenges of the EW4All Initiative</vt:lpstr>
      <vt:lpstr>PowerPoint Presentation</vt:lpstr>
      <vt:lpstr>Challenges Identified by Members </vt:lpstr>
      <vt:lpstr>Way Forward of the EW4All Initiative</vt:lpstr>
      <vt:lpstr>1- Technical Implementation</vt:lpstr>
      <vt:lpstr>2- Resource Mobilization and Alignment</vt:lpstr>
      <vt:lpstr>3- Outreach</vt:lpstr>
      <vt:lpstr>PowerPoint Presentation</vt:lpstr>
      <vt:lpstr>PowerPoint Presentation</vt:lpstr>
      <vt:lpstr>Why Early Warnings for All (EW4All)</vt:lpstr>
      <vt:lpstr>Early Warnings Pay Off</vt:lpstr>
      <vt:lpstr>Hidden Costs of Cascading Effect on the Socio-economic System</vt:lpstr>
      <vt:lpstr>Goals for EW4All</vt:lpstr>
      <vt:lpstr>People-Centred MHEWS</vt:lpstr>
      <vt:lpstr>Development Approach</vt:lpstr>
      <vt:lpstr>PowerPoint Presentation</vt:lpstr>
      <vt:lpstr>PowerPoint Presentation</vt:lpstr>
      <vt:lpstr>Pillar 2  Implementation Strategy</vt:lpstr>
      <vt:lpstr>Designed process for the implementation of the roll-out phase</vt:lpstr>
      <vt:lpstr>Multistakeholder Fora (MSF)</vt:lpstr>
      <vt:lpstr>4- Monitoring and Evaluation</vt:lpstr>
      <vt:lpstr>PowerPoint Presentation</vt:lpstr>
      <vt:lpstr>Upcoming Funding Opportunities  </vt:lpstr>
      <vt:lpstr>EW4All Governance Structure</vt:lpstr>
      <vt:lpstr>EW4All Advisory Panel Members</vt:lpstr>
      <vt:lpstr>Building Capacity on the Ground</vt:lpstr>
      <vt:lpstr>The Road to Building Capacity</vt:lpstr>
      <vt:lpstr>4- Strengthening Partnerships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Xiao Zhou</dc:creator>
  <cp:lastModifiedBy>Cyrille Honoré</cp:lastModifiedBy>
  <cp:revision>2</cp:revision>
  <dcterms:created xsi:type="dcterms:W3CDTF">2023-11-25T09:44:42Z</dcterms:created>
  <dcterms:modified xsi:type="dcterms:W3CDTF">2023-11-27T07:07:54Z</dcterms:modified>
</cp:coreProperties>
</file>